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6" r:id="rId2"/>
    <p:sldId id="377" r:id="rId3"/>
    <p:sldId id="378" r:id="rId4"/>
    <p:sldId id="379" r:id="rId5"/>
    <p:sldId id="380" r:id="rId6"/>
    <p:sldId id="381" r:id="rId7"/>
    <p:sldId id="383" r:id="rId8"/>
    <p:sldId id="386" r:id="rId9"/>
    <p:sldId id="384" r:id="rId10"/>
    <p:sldId id="392" r:id="rId11"/>
    <p:sldId id="393" r:id="rId12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67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16" autoAdjust="0"/>
    <p:restoredTop sz="94675" autoAdjust="0"/>
  </p:normalViewPr>
  <p:slideViewPr>
    <p:cSldViewPr>
      <p:cViewPr varScale="1">
        <p:scale>
          <a:sx n="119" d="100"/>
          <a:sy n="119" d="100"/>
        </p:scale>
        <p:origin x="4090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96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1442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76363" cy="511731"/>
          </a:xfrm>
          <a:prstGeom prst="rect">
            <a:avLst/>
          </a:prstGeom>
        </p:spPr>
        <p:txBody>
          <a:bodyPr vert="horz" lIns="99026" tIns="49512" rIns="99026" bIns="49512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7" y="1"/>
            <a:ext cx="3076363" cy="511731"/>
          </a:xfrm>
          <a:prstGeom prst="rect">
            <a:avLst/>
          </a:prstGeom>
        </p:spPr>
        <p:txBody>
          <a:bodyPr vert="horz" lIns="99026" tIns="49512" rIns="99026" bIns="49512" rtlCol="0"/>
          <a:lstStyle>
            <a:lvl1pPr algn="r">
              <a:defRPr sz="1300"/>
            </a:lvl1pPr>
          </a:lstStyle>
          <a:p>
            <a:fld id="{B67C56C9-6391-4E44-8E28-74D0BD0DF9B6}" type="datetimeFigureOut">
              <a:rPr lang="de-DE" smtClean="0"/>
              <a:t>01.06.2021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9721109"/>
            <a:ext cx="3076363" cy="511731"/>
          </a:xfrm>
          <a:prstGeom prst="rect">
            <a:avLst/>
          </a:prstGeom>
        </p:spPr>
        <p:txBody>
          <a:bodyPr vert="horz" lIns="99026" tIns="49512" rIns="99026" bIns="49512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7" y="9721109"/>
            <a:ext cx="3076363" cy="511731"/>
          </a:xfrm>
          <a:prstGeom prst="rect">
            <a:avLst/>
          </a:prstGeom>
        </p:spPr>
        <p:txBody>
          <a:bodyPr vert="horz" lIns="99026" tIns="49512" rIns="99026" bIns="49512" rtlCol="0" anchor="b"/>
          <a:lstStyle>
            <a:lvl1pPr algn="r">
              <a:defRPr sz="1300"/>
            </a:lvl1pPr>
          </a:lstStyle>
          <a:p>
            <a:fld id="{E70D489A-F615-405B-BCAB-6EF5158E9D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816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76363" cy="511731"/>
          </a:xfrm>
          <a:prstGeom prst="rect">
            <a:avLst/>
          </a:prstGeom>
        </p:spPr>
        <p:txBody>
          <a:bodyPr vert="horz" lIns="99026" tIns="49512" rIns="99026" bIns="49512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7" y="1"/>
            <a:ext cx="3076363" cy="511731"/>
          </a:xfrm>
          <a:prstGeom prst="rect">
            <a:avLst/>
          </a:prstGeom>
        </p:spPr>
        <p:txBody>
          <a:bodyPr vert="horz" lIns="99026" tIns="49512" rIns="99026" bIns="49512" rtlCol="0"/>
          <a:lstStyle>
            <a:lvl1pPr algn="r">
              <a:defRPr sz="1300"/>
            </a:lvl1pPr>
          </a:lstStyle>
          <a:p>
            <a:fld id="{7A569C20-F13C-4131-8804-98155DA8F830}" type="datetimeFigureOut">
              <a:rPr lang="de-DE" smtClean="0"/>
              <a:pPr/>
              <a:t>01.06.2021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9938"/>
            <a:ext cx="5114925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26" tIns="49512" rIns="99026" bIns="49512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4"/>
            <a:ext cx="5679440" cy="4605576"/>
          </a:xfrm>
          <a:prstGeom prst="rect">
            <a:avLst/>
          </a:prstGeom>
        </p:spPr>
        <p:txBody>
          <a:bodyPr vert="horz" lIns="99026" tIns="49512" rIns="99026" bIns="495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721109"/>
            <a:ext cx="3076363" cy="511731"/>
          </a:xfrm>
          <a:prstGeom prst="rect">
            <a:avLst/>
          </a:prstGeom>
        </p:spPr>
        <p:txBody>
          <a:bodyPr vert="horz" lIns="99026" tIns="49512" rIns="99026" bIns="49512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7" y="9721109"/>
            <a:ext cx="3076363" cy="511731"/>
          </a:xfrm>
          <a:prstGeom prst="rect">
            <a:avLst/>
          </a:prstGeom>
        </p:spPr>
        <p:txBody>
          <a:bodyPr vert="horz" lIns="99026" tIns="49512" rIns="99026" bIns="49512" rtlCol="0" anchor="b"/>
          <a:lstStyle>
            <a:lvl1pPr algn="r">
              <a:defRPr sz="1300"/>
            </a:lvl1pPr>
          </a:lstStyle>
          <a:p>
            <a:fld id="{B7CB3E6C-F0DF-4D5A-99D3-1AD60CD8481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195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B3E6C-F0DF-4D5A-99D3-1AD60CD8481A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868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BB5C7-D778-48E8-A460-A0BC498A027F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6812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BB5C7-D778-48E8-A460-A0BC498A027F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4124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BB5C7-D778-48E8-A460-A0BC498A027F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4691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BB5C7-D778-48E8-A460-A0BC498A027F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5758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BB5C7-D778-48E8-A460-A0BC498A027F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0232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BB5C7-D778-48E8-A460-A0BC498A027F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0574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BB5C7-D778-48E8-A460-A0BC498A027F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2086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BB5C7-D778-48E8-A460-A0BC498A027F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3694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BB5C7-D778-48E8-A460-A0BC498A027F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787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BB5C7-D778-48E8-A460-A0BC498A027F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319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3992-E568-40DC-9D6A-335A37B8E84D}" type="datetime1">
              <a:rPr lang="de-DE" smtClean="0"/>
              <a:t>01.06.2021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A39F-551D-4A34-9FB1-903C1B5155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70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251D-F273-4634-97A0-5C2C9701AC84}" type="datetime1">
              <a:rPr lang="de-DE" smtClean="0"/>
              <a:t>01.06.2021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A39F-551D-4A34-9FB1-903C1B5155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21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6FE4-02FE-4EDC-B7B4-8DE2931406AD}" type="datetime1">
              <a:rPr lang="de-DE" smtClean="0"/>
              <a:t>01.06.2021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A39F-551D-4A34-9FB1-903C1B5155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553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551C2-1E86-460E-9DD6-A7324B780AC9}" type="datetime1">
              <a:rPr lang="de-DE" smtClean="0"/>
              <a:t>01.06.2021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A39F-551D-4A34-9FB1-903C1B5155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679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75407-96AC-4BB9-B5F4-49CC8909826D}" type="datetime1">
              <a:rPr lang="de-DE" smtClean="0"/>
              <a:t>01.06.2021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A39F-551D-4A34-9FB1-903C1B5155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578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0B82-5438-4BAC-BD98-787752C31815}" type="datetime1">
              <a:rPr lang="de-DE" smtClean="0"/>
              <a:t>01.06.2021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A39F-551D-4A34-9FB1-903C1B5155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21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9F37-2BEB-4509-9EA0-BB25F30598CC}" type="datetime1">
              <a:rPr lang="de-DE" smtClean="0"/>
              <a:t>01.06.2021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A39F-551D-4A34-9FB1-903C1B5155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186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F339-6573-4552-8244-C17F3EDF013B}" type="datetime1">
              <a:rPr lang="de-DE" smtClean="0"/>
              <a:t>01.06.2021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A39F-551D-4A34-9FB1-903C1B5155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2028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8B53-7A44-4E87-94AD-3A5F40C6B730}" type="datetime1">
              <a:rPr lang="de-DE" smtClean="0"/>
              <a:t>01.06.2021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A39F-551D-4A34-9FB1-903C1B5155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752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0E16-48BC-46B9-BC86-903AC2082265}" type="datetime1">
              <a:rPr lang="de-DE" smtClean="0"/>
              <a:t>01.06.2021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A39F-551D-4A34-9FB1-903C1B5155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123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19FC-95B4-4B30-AB7E-01F78822303A}" type="datetime1">
              <a:rPr lang="de-DE" smtClean="0"/>
              <a:t>01.06.2021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A39F-551D-4A34-9FB1-903C1B5155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80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88710-07D8-42DF-A612-BC5C41B04DF1}" type="datetime1">
              <a:rPr lang="de-DE" smtClean="0"/>
              <a:t>01.06.2021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2A39F-551D-4A34-9FB1-903C1B5155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6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eosciences.uni-koeln.de/gsgs/about/organisation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8716" y="620688"/>
            <a:ext cx="7484368" cy="1470025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#1: The structure and governance of…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51992" y="4437112"/>
            <a:ext cx="4024064" cy="1201688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Please watch in presentation mode… </a:t>
            </a:r>
          </a:p>
        </p:txBody>
      </p:sp>
      <p:grpSp>
        <p:nvGrpSpPr>
          <p:cNvPr id="19" name="Group 29"/>
          <p:cNvGrpSpPr>
            <a:grpSpLocks/>
          </p:cNvGrpSpPr>
          <p:nvPr/>
        </p:nvGrpSpPr>
        <p:grpSpPr bwMode="auto">
          <a:xfrm>
            <a:off x="14288" y="6019800"/>
            <a:ext cx="8215312" cy="762000"/>
            <a:chOff x="9" y="3792"/>
            <a:chExt cx="5175" cy="480"/>
          </a:xfrm>
        </p:grpSpPr>
        <p:pic>
          <p:nvPicPr>
            <p:cNvPr id="20" name="Picture 9" descr="D:\Sonstige_Daten\Grafik\ppt_UzK_Logo-blau-kleine-Datei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888"/>
              <a:ext cx="384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8"/>
            <p:cNvGrpSpPr>
              <a:grpSpLocks/>
            </p:cNvGrpSpPr>
            <p:nvPr/>
          </p:nvGrpSpPr>
          <p:grpSpPr bwMode="auto">
            <a:xfrm>
              <a:off x="9" y="3792"/>
              <a:ext cx="5147" cy="0"/>
              <a:chOff x="9" y="3792"/>
              <a:chExt cx="5147" cy="0"/>
            </a:xfrm>
          </p:grpSpPr>
          <p:sp>
            <p:nvSpPr>
              <p:cNvPr id="22" name="Line 11"/>
              <p:cNvSpPr>
                <a:spLocks noChangeShapeType="1"/>
              </p:cNvSpPr>
              <p:nvPr/>
            </p:nvSpPr>
            <p:spPr bwMode="auto">
              <a:xfrm>
                <a:off x="9" y="3792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83AF2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Line 12"/>
              <p:cNvSpPr>
                <a:spLocks noChangeShapeType="1"/>
              </p:cNvSpPr>
              <p:nvPr/>
            </p:nvSpPr>
            <p:spPr bwMode="auto">
              <a:xfrm>
                <a:off x="752" y="3792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7D321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Line 13"/>
              <p:cNvSpPr>
                <a:spLocks noChangeShapeType="1"/>
              </p:cNvSpPr>
              <p:nvPr/>
            </p:nvSpPr>
            <p:spPr bwMode="auto">
              <a:xfrm>
                <a:off x="1480" y="3792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AF111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Line 14"/>
              <p:cNvSpPr>
                <a:spLocks noChangeShapeType="1"/>
              </p:cNvSpPr>
              <p:nvPr/>
            </p:nvSpPr>
            <p:spPr bwMode="auto">
              <a:xfrm>
                <a:off x="2216" y="3792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590F6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Line 15"/>
              <p:cNvSpPr>
                <a:spLocks noChangeShapeType="1"/>
              </p:cNvSpPr>
              <p:nvPr/>
            </p:nvSpPr>
            <p:spPr bwMode="auto">
              <a:xfrm>
                <a:off x="2936" y="3792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0082C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Line 16"/>
              <p:cNvSpPr>
                <a:spLocks noChangeShapeType="1"/>
              </p:cNvSpPr>
              <p:nvPr/>
            </p:nvSpPr>
            <p:spPr bwMode="auto">
              <a:xfrm>
                <a:off x="3664" y="3792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DBA61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Line 17"/>
              <p:cNvSpPr>
                <a:spLocks noChangeShapeType="1"/>
              </p:cNvSpPr>
              <p:nvPr/>
            </p:nvSpPr>
            <p:spPr bwMode="auto">
              <a:xfrm>
                <a:off x="4408" y="3792"/>
                <a:ext cx="748" cy="0"/>
              </a:xfrm>
              <a:prstGeom prst="line">
                <a:avLst/>
              </a:prstGeom>
              <a:noFill/>
              <a:ln w="69850">
                <a:solidFill>
                  <a:srgbClr val="91C4E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A39F-551D-4A34-9FB1-903C1B515546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08" y="2348880"/>
            <a:ext cx="4667629" cy="1593709"/>
          </a:xfrm>
          <a:prstGeom prst="rect">
            <a:avLst/>
          </a:prstGeom>
        </p:spPr>
      </p:pic>
      <p:sp>
        <p:nvSpPr>
          <p:cNvPr id="18" name="Sprechblase: rechteckig mit abgerundeten Ecken 17">
            <a:extLst>
              <a:ext uri="{FF2B5EF4-FFF2-40B4-BE49-F238E27FC236}">
                <a16:creationId xmlns:a16="http://schemas.microsoft.com/office/drawing/2014/main" id="{CED9F41C-9FE8-4858-B355-D63F908136A8}"/>
              </a:ext>
            </a:extLst>
          </p:cNvPr>
          <p:cNvSpPr/>
          <p:nvPr/>
        </p:nvSpPr>
        <p:spPr>
          <a:xfrm rot="227045">
            <a:off x="3883938" y="3868222"/>
            <a:ext cx="2178185" cy="1042232"/>
          </a:xfrm>
          <a:prstGeom prst="wedgeRoundRect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1600" i="1" dirty="0"/>
              <a:t>Grey balloons provide comments to specific items</a:t>
            </a:r>
          </a:p>
        </p:txBody>
      </p:sp>
      <p:sp>
        <p:nvSpPr>
          <p:cNvPr id="29" name="Sprechblase: rechteckig mit abgerundeten Ecken 28">
            <a:extLst>
              <a:ext uri="{FF2B5EF4-FFF2-40B4-BE49-F238E27FC236}">
                <a16:creationId xmlns:a16="http://schemas.microsoft.com/office/drawing/2014/main" id="{303DCA4A-D89C-4FDA-991C-586B9150A604}"/>
              </a:ext>
            </a:extLst>
          </p:cNvPr>
          <p:cNvSpPr/>
          <p:nvPr/>
        </p:nvSpPr>
        <p:spPr>
          <a:xfrm rot="20827266">
            <a:off x="5509488" y="4728289"/>
            <a:ext cx="2489216" cy="1042232"/>
          </a:xfrm>
          <a:prstGeom prst="wedgeRoundRect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GB" sz="1600" i="1" dirty="0"/>
              <a:t>If the presentation goes too slow/fast, you can jump forward/ back using the arrow keys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98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95"/>
    </mc:Choice>
    <mc:Fallback xmlns="">
      <p:transition spd="slow" advTm="8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Abgerundetes Rechteck 96"/>
          <p:cNvSpPr/>
          <p:nvPr/>
        </p:nvSpPr>
        <p:spPr>
          <a:xfrm>
            <a:off x="370136" y="224645"/>
            <a:ext cx="8403728" cy="640870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tabLst>
                <a:tab pos="2962275" algn="l"/>
                <a:tab pos="5738813" algn="r"/>
              </a:tabLst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Cologne</a:t>
            </a:r>
            <a:r>
              <a:rPr lang="en-GB" sz="2000" b="1" dirty="0"/>
              <a:t>     </a:t>
            </a:r>
          </a:p>
          <a:p>
            <a:pPr>
              <a:tabLst>
                <a:tab pos="2962275" algn="l"/>
                <a:tab pos="5738813" algn="r"/>
              </a:tabLst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Department of Geosciences</a:t>
            </a:r>
          </a:p>
          <a:p>
            <a:pPr>
              <a:tabLst>
                <a:tab pos="2962275" algn="l"/>
                <a:tab pos="5738813" algn="r"/>
              </a:tabLst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0" name="Abgerundetes Rechteck 199"/>
          <p:cNvSpPr/>
          <p:nvPr/>
        </p:nvSpPr>
        <p:spPr>
          <a:xfrm>
            <a:off x="531718" y="1683755"/>
            <a:ext cx="8098130" cy="480558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tabLst>
                <a:tab pos="2962275" algn="l"/>
                <a:tab pos="5738813" algn="r"/>
              </a:tabLst>
            </a:pPr>
            <a:endParaRPr lang="en-GB" sz="1400" b="1" dirty="0"/>
          </a:p>
          <a:p>
            <a:pPr algn="r">
              <a:tabLst>
                <a:tab pos="2962275" algn="l"/>
                <a:tab pos="5738813" algn="r"/>
              </a:tabLst>
            </a:pPr>
            <a:endParaRPr lang="en-GB" b="1" dirty="0"/>
          </a:p>
          <a:p>
            <a:pPr algn="r">
              <a:tabLst>
                <a:tab pos="2962275" algn="l"/>
                <a:tab pos="5738813" algn="r"/>
              </a:tabLst>
            </a:pPr>
            <a:endParaRPr lang="en-GB" b="1" dirty="0"/>
          </a:p>
          <a:p>
            <a:pPr algn="r">
              <a:tabLst>
                <a:tab pos="2962275" algn="l"/>
                <a:tab pos="5738813" algn="r"/>
              </a:tabLst>
            </a:pPr>
            <a:endParaRPr lang="en-GB" b="1" dirty="0"/>
          </a:p>
        </p:txBody>
      </p:sp>
      <p:sp>
        <p:nvSpPr>
          <p:cNvPr id="9" name="Rechteck 8"/>
          <p:cNvSpPr/>
          <p:nvPr/>
        </p:nvSpPr>
        <p:spPr>
          <a:xfrm>
            <a:off x="4294617" y="512674"/>
            <a:ext cx="1595077" cy="5792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/>
              <a:t>Geography</a:t>
            </a:r>
          </a:p>
        </p:txBody>
      </p:sp>
      <p:sp>
        <p:nvSpPr>
          <p:cNvPr id="194" name="Rechteck 193"/>
          <p:cNvSpPr/>
          <p:nvPr/>
        </p:nvSpPr>
        <p:spPr>
          <a:xfrm>
            <a:off x="5938759" y="296650"/>
            <a:ext cx="1871324" cy="5792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GB" sz="1400" b="1" dirty="0"/>
              <a:t>Geology &amp; Mineralogy, Crystallography</a:t>
            </a:r>
          </a:p>
        </p:txBody>
      </p:sp>
      <p:sp>
        <p:nvSpPr>
          <p:cNvPr id="195" name="Rechteck 194"/>
          <p:cNvSpPr/>
          <p:nvPr/>
        </p:nvSpPr>
        <p:spPr>
          <a:xfrm>
            <a:off x="6810778" y="933673"/>
            <a:ext cx="1595077" cy="702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400" b="1" dirty="0"/>
              <a:t>Geophysics, Meteorology</a:t>
            </a:r>
          </a:p>
        </p:txBody>
      </p:sp>
      <p:grpSp>
        <p:nvGrpSpPr>
          <p:cNvPr id="6" name="Gruppieren 7"/>
          <p:cNvGrpSpPr/>
          <p:nvPr/>
        </p:nvGrpSpPr>
        <p:grpSpPr>
          <a:xfrm>
            <a:off x="997000" y="1740864"/>
            <a:ext cx="4265461" cy="1098318"/>
            <a:chOff x="1208584" y="1704863"/>
            <a:chExt cx="4620916" cy="1098318"/>
          </a:xfrm>
        </p:grpSpPr>
        <p:sp>
          <p:nvSpPr>
            <p:cNvPr id="244" name="Abgerundetes Rechteck 243"/>
            <p:cNvSpPr/>
            <p:nvPr/>
          </p:nvSpPr>
          <p:spPr>
            <a:xfrm>
              <a:off x="1208584" y="1704863"/>
              <a:ext cx="4620916" cy="1098318"/>
            </a:xfrm>
            <a:prstGeom prst="roundRect">
              <a:avLst/>
            </a:prstGeom>
            <a:noFill/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r"/>
              <a:r>
                <a:rPr lang="en-GB" sz="1400" b="1" dirty="0"/>
                <a:t>supervising members (Prof/PD)</a:t>
              </a:r>
            </a:p>
          </p:txBody>
        </p:sp>
        <p:sp>
          <p:nvSpPr>
            <p:cNvPr id="208" name="Rechteck 207"/>
            <p:cNvSpPr>
              <a:spLocks noChangeAspect="1"/>
            </p:cNvSpPr>
            <p:nvPr/>
          </p:nvSpPr>
          <p:spPr>
            <a:xfrm>
              <a:off x="5176388" y="2249432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9" name="Rechteck 208"/>
            <p:cNvSpPr>
              <a:spLocks noChangeAspect="1"/>
            </p:cNvSpPr>
            <p:nvPr/>
          </p:nvSpPr>
          <p:spPr>
            <a:xfrm>
              <a:off x="4450406" y="2249432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0" name="Rechteck 209"/>
            <p:cNvSpPr>
              <a:spLocks noChangeAspect="1"/>
            </p:cNvSpPr>
            <p:nvPr/>
          </p:nvSpPr>
          <p:spPr>
            <a:xfrm>
              <a:off x="3724424" y="2249432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1" name="Rechteck 210"/>
            <p:cNvSpPr>
              <a:spLocks noChangeAspect="1"/>
            </p:cNvSpPr>
            <p:nvPr/>
          </p:nvSpPr>
          <p:spPr>
            <a:xfrm>
              <a:off x="5266388" y="2393760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2" name="Rechteck 211"/>
            <p:cNvSpPr>
              <a:spLocks noChangeAspect="1"/>
            </p:cNvSpPr>
            <p:nvPr/>
          </p:nvSpPr>
          <p:spPr>
            <a:xfrm>
              <a:off x="4540406" y="2393760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3" name="Rechteck 212"/>
            <p:cNvSpPr>
              <a:spLocks noChangeAspect="1"/>
            </p:cNvSpPr>
            <p:nvPr/>
          </p:nvSpPr>
          <p:spPr>
            <a:xfrm>
              <a:off x="3814424" y="2393760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4" name="Rechteck 213"/>
            <p:cNvSpPr>
              <a:spLocks noChangeAspect="1"/>
            </p:cNvSpPr>
            <p:nvPr/>
          </p:nvSpPr>
          <p:spPr>
            <a:xfrm>
              <a:off x="5398130" y="2321596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5" name="Rechteck 214"/>
            <p:cNvSpPr>
              <a:spLocks noChangeAspect="1"/>
            </p:cNvSpPr>
            <p:nvPr/>
          </p:nvSpPr>
          <p:spPr>
            <a:xfrm>
              <a:off x="4672148" y="2321596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6" name="Rechteck 215"/>
            <p:cNvSpPr>
              <a:spLocks noChangeAspect="1"/>
            </p:cNvSpPr>
            <p:nvPr/>
          </p:nvSpPr>
          <p:spPr>
            <a:xfrm>
              <a:off x="3946166" y="2321596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7" name="Rechteck 216"/>
            <p:cNvSpPr>
              <a:spLocks noChangeAspect="1"/>
            </p:cNvSpPr>
            <p:nvPr/>
          </p:nvSpPr>
          <p:spPr>
            <a:xfrm>
              <a:off x="5547328" y="2450704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8" name="Rechteck 217"/>
            <p:cNvSpPr>
              <a:spLocks noChangeAspect="1"/>
            </p:cNvSpPr>
            <p:nvPr/>
          </p:nvSpPr>
          <p:spPr>
            <a:xfrm>
              <a:off x="4821346" y="2450704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9" name="Rechteck 218"/>
            <p:cNvSpPr>
              <a:spLocks noChangeAspect="1"/>
            </p:cNvSpPr>
            <p:nvPr/>
          </p:nvSpPr>
          <p:spPr>
            <a:xfrm>
              <a:off x="4095364" y="2450704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0" name="Rechteck 219"/>
            <p:cNvSpPr>
              <a:spLocks noChangeAspect="1"/>
            </p:cNvSpPr>
            <p:nvPr/>
          </p:nvSpPr>
          <p:spPr>
            <a:xfrm>
              <a:off x="5354092" y="2507648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1" name="Rechteck 220"/>
            <p:cNvSpPr>
              <a:spLocks noChangeAspect="1"/>
            </p:cNvSpPr>
            <p:nvPr/>
          </p:nvSpPr>
          <p:spPr>
            <a:xfrm>
              <a:off x="4628110" y="2507648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2" name="Rechteck 221"/>
            <p:cNvSpPr>
              <a:spLocks noChangeAspect="1"/>
            </p:cNvSpPr>
            <p:nvPr/>
          </p:nvSpPr>
          <p:spPr>
            <a:xfrm>
              <a:off x="3902128" y="2507648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3" name="Rechteck 222"/>
            <p:cNvSpPr>
              <a:spLocks noChangeAspect="1"/>
            </p:cNvSpPr>
            <p:nvPr/>
          </p:nvSpPr>
          <p:spPr>
            <a:xfrm>
              <a:off x="5160856" y="2564592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4" name="Rechteck 223"/>
            <p:cNvSpPr>
              <a:spLocks noChangeAspect="1"/>
            </p:cNvSpPr>
            <p:nvPr/>
          </p:nvSpPr>
          <p:spPr>
            <a:xfrm>
              <a:off x="4434874" y="2564592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5" name="Rechteck 224"/>
            <p:cNvSpPr>
              <a:spLocks noChangeAspect="1"/>
            </p:cNvSpPr>
            <p:nvPr/>
          </p:nvSpPr>
          <p:spPr>
            <a:xfrm>
              <a:off x="3708892" y="2564592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6" name="Rechteck 225"/>
            <p:cNvSpPr>
              <a:spLocks noChangeAspect="1"/>
            </p:cNvSpPr>
            <p:nvPr/>
          </p:nvSpPr>
          <p:spPr>
            <a:xfrm>
              <a:off x="5118692" y="2418968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7" name="Rechteck 226"/>
            <p:cNvSpPr>
              <a:spLocks noChangeAspect="1"/>
            </p:cNvSpPr>
            <p:nvPr/>
          </p:nvSpPr>
          <p:spPr>
            <a:xfrm>
              <a:off x="4392710" y="2418968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8" name="Rechteck 227"/>
            <p:cNvSpPr>
              <a:spLocks noChangeAspect="1"/>
            </p:cNvSpPr>
            <p:nvPr/>
          </p:nvSpPr>
          <p:spPr>
            <a:xfrm>
              <a:off x="3666728" y="2418968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9" name="Rechteck 228"/>
            <p:cNvSpPr>
              <a:spLocks noChangeAspect="1"/>
            </p:cNvSpPr>
            <p:nvPr/>
          </p:nvSpPr>
          <p:spPr>
            <a:xfrm>
              <a:off x="5076528" y="2273344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0" name="Rechteck 229"/>
            <p:cNvSpPr>
              <a:spLocks noChangeAspect="1"/>
            </p:cNvSpPr>
            <p:nvPr/>
          </p:nvSpPr>
          <p:spPr>
            <a:xfrm>
              <a:off x="4350546" y="2273344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1" name="Rechteck 230"/>
            <p:cNvSpPr>
              <a:spLocks noChangeAspect="1"/>
            </p:cNvSpPr>
            <p:nvPr/>
          </p:nvSpPr>
          <p:spPr>
            <a:xfrm>
              <a:off x="3624564" y="2273344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2" name="Rechteck 231"/>
            <p:cNvSpPr>
              <a:spLocks noChangeAspect="1"/>
            </p:cNvSpPr>
            <p:nvPr/>
          </p:nvSpPr>
          <p:spPr>
            <a:xfrm>
              <a:off x="5326168" y="2196076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3" name="Rechteck 232"/>
            <p:cNvSpPr>
              <a:spLocks noChangeAspect="1"/>
            </p:cNvSpPr>
            <p:nvPr/>
          </p:nvSpPr>
          <p:spPr>
            <a:xfrm>
              <a:off x="4600186" y="2196076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4" name="Rechteck 233"/>
            <p:cNvSpPr>
              <a:spLocks noChangeAspect="1"/>
            </p:cNvSpPr>
            <p:nvPr/>
          </p:nvSpPr>
          <p:spPr>
            <a:xfrm>
              <a:off x="3874204" y="2196076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5" name="Rechteck 234"/>
            <p:cNvSpPr>
              <a:spLocks noChangeAspect="1"/>
            </p:cNvSpPr>
            <p:nvPr/>
          </p:nvSpPr>
          <p:spPr>
            <a:xfrm>
              <a:off x="5413696" y="2118808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6" name="Rechteck 235"/>
            <p:cNvSpPr>
              <a:spLocks noChangeAspect="1"/>
            </p:cNvSpPr>
            <p:nvPr/>
          </p:nvSpPr>
          <p:spPr>
            <a:xfrm>
              <a:off x="4687714" y="2118808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7" name="Rechteck 236"/>
            <p:cNvSpPr>
              <a:spLocks noChangeAspect="1"/>
            </p:cNvSpPr>
            <p:nvPr/>
          </p:nvSpPr>
          <p:spPr>
            <a:xfrm>
              <a:off x="3961732" y="2118808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8" name="Rechteck 237"/>
            <p:cNvSpPr>
              <a:spLocks noChangeAspect="1"/>
            </p:cNvSpPr>
            <p:nvPr/>
          </p:nvSpPr>
          <p:spPr>
            <a:xfrm>
              <a:off x="5140206" y="2105104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9" name="Rechteck 238"/>
            <p:cNvSpPr>
              <a:spLocks noChangeAspect="1"/>
            </p:cNvSpPr>
            <p:nvPr/>
          </p:nvSpPr>
          <p:spPr>
            <a:xfrm>
              <a:off x="4414224" y="2105104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0" name="Rechteck 239"/>
            <p:cNvSpPr>
              <a:spLocks noChangeAspect="1"/>
            </p:cNvSpPr>
            <p:nvPr/>
          </p:nvSpPr>
          <p:spPr>
            <a:xfrm>
              <a:off x="3688242" y="2105104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1" name="Rechteck 240"/>
            <p:cNvSpPr>
              <a:spLocks noChangeAspect="1"/>
            </p:cNvSpPr>
            <p:nvPr/>
          </p:nvSpPr>
          <p:spPr>
            <a:xfrm>
              <a:off x="4964804" y="2172464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2" name="Rechteck 241"/>
            <p:cNvSpPr>
              <a:spLocks noChangeAspect="1"/>
            </p:cNvSpPr>
            <p:nvPr/>
          </p:nvSpPr>
          <p:spPr>
            <a:xfrm>
              <a:off x="4238822" y="2172464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3" name="Rechteck 242"/>
            <p:cNvSpPr>
              <a:spLocks noChangeAspect="1"/>
            </p:cNvSpPr>
            <p:nvPr/>
          </p:nvSpPr>
          <p:spPr>
            <a:xfrm>
              <a:off x="3512840" y="2172464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5247042" y="582923"/>
            <a:ext cx="2061262" cy="1415852"/>
            <a:chOff x="5292080" y="546922"/>
            <a:chExt cx="2061262" cy="1415852"/>
          </a:xfrm>
        </p:grpSpPr>
        <p:sp>
          <p:nvSpPr>
            <p:cNvPr id="283" name="Gleichschenkliges Dreieck 282"/>
            <p:cNvSpPr/>
            <p:nvPr/>
          </p:nvSpPr>
          <p:spPr>
            <a:xfrm>
              <a:off x="7043860" y="976061"/>
              <a:ext cx="150944" cy="15979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4" name="Gleichschenkliges Dreieck 283"/>
            <p:cNvSpPr/>
            <p:nvPr/>
          </p:nvSpPr>
          <p:spPr>
            <a:xfrm>
              <a:off x="7087949" y="1208357"/>
              <a:ext cx="150944" cy="15979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7" name="Gleichschenkliges Dreieck 286"/>
            <p:cNvSpPr/>
            <p:nvPr/>
          </p:nvSpPr>
          <p:spPr>
            <a:xfrm>
              <a:off x="7064318" y="1313430"/>
              <a:ext cx="150944" cy="15979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8" name="Gleichschenkliges Dreieck 287"/>
            <p:cNvSpPr/>
            <p:nvPr/>
          </p:nvSpPr>
          <p:spPr>
            <a:xfrm>
              <a:off x="6954305" y="1177497"/>
              <a:ext cx="150944" cy="15979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9" name="Gleichschenkliges Dreieck 288"/>
            <p:cNvSpPr/>
            <p:nvPr/>
          </p:nvSpPr>
          <p:spPr>
            <a:xfrm>
              <a:off x="6376370" y="546922"/>
              <a:ext cx="150944" cy="159792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1" name="Gleichschenkliges Dreieck 290"/>
            <p:cNvSpPr/>
            <p:nvPr/>
          </p:nvSpPr>
          <p:spPr>
            <a:xfrm>
              <a:off x="6167255" y="592970"/>
              <a:ext cx="150944" cy="159792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3" name="Gleichschenkliges Dreieck 292"/>
            <p:cNvSpPr/>
            <p:nvPr/>
          </p:nvSpPr>
          <p:spPr>
            <a:xfrm>
              <a:off x="5985190" y="592970"/>
              <a:ext cx="150944" cy="159792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5" name="Gleichschenkliges Dreieck 294"/>
            <p:cNvSpPr/>
            <p:nvPr/>
          </p:nvSpPr>
          <p:spPr>
            <a:xfrm>
              <a:off x="5721442" y="550976"/>
              <a:ext cx="150944" cy="15979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7" name="Gleichschenkliges Dreieck 296"/>
            <p:cNvSpPr/>
            <p:nvPr/>
          </p:nvSpPr>
          <p:spPr>
            <a:xfrm>
              <a:off x="5512326" y="597024"/>
              <a:ext cx="150944" cy="15979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9" name="Gleichschenkliges Dreieck 298"/>
            <p:cNvSpPr/>
            <p:nvPr/>
          </p:nvSpPr>
          <p:spPr>
            <a:xfrm>
              <a:off x="5769166" y="854998"/>
              <a:ext cx="150944" cy="15979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0" name="Gleichschenkliges Dreieck 299"/>
            <p:cNvSpPr/>
            <p:nvPr/>
          </p:nvSpPr>
          <p:spPr>
            <a:xfrm>
              <a:off x="5608203" y="795973"/>
              <a:ext cx="150944" cy="15979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7" name="Abgerundetes Rechteck 246"/>
            <p:cNvSpPr/>
            <p:nvPr/>
          </p:nvSpPr>
          <p:spPr>
            <a:xfrm>
              <a:off x="5292080" y="546922"/>
              <a:ext cx="2061262" cy="1415852"/>
            </a:xfrm>
            <a:prstGeom prst="roundRect">
              <a:avLst/>
            </a:prstGeom>
            <a:noFill/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1400" b="1" dirty="0"/>
                <a:t>non-professorial </a:t>
              </a:r>
            </a:p>
            <a:p>
              <a:r>
                <a:rPr lang="en-GB" sz="1400" b="1" dirty="0"/>
                <a:t>academic staff (Dr)</a:t>
              </a:r>
            </a:p>
          </p:txBody>
        </p:sp>
      </p:grpSp>
      <p:sp>
        <p:nvSpPr>
          <p:cNvPr id="43" name="Abgerundetes Rechteck 42"/>
          <p:cNvSpPr/>
          <p:nvPr/>
        </p:nvSpPr>
        <p:spPr>
          <a:xfrm>
            <a:off x="864062" y="4545121"/>
            <a:ext cx="7178644" cy="1728192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lang="en-GB" sz="1400" b="1" dirty="0"/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07E8E146-EA83-483C-86B3-DDC74A7683E3}"/>
              </a:ext>
            </a:extLst>
          </p:cNvPr>
          <p:cNvGrpSpPr/>
          <p:nvPr/>
        </p:nvGrpSpPr>
        <p:grpSpPr>
          <a:xfrm>
            <a:off x="1979712" y="5545055"/>
            <a:ext cx="4577062" cy="656250"/>
            <a:chOff x="3399175" y="5545055"/>
            <a:chExt cx="4577062" cy="656250"/>
          </a:xfrm>
        </p:grpSpPr>
        <p:sp>
          <p:nvSpPr>
            <p:cNvPr id="3" name="Ellipse 2"/>
            <p:cNvSpPr/>
            <p:nvPr/>
          </p:nvSpPr>
          <p:spPr>
            <a:xfrm>
              <a:off x="6587970" y="55450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5" name="Ellipse 114"/>
            <p:cNvSpPr/>
            <p:nvPr/>
          </p:nvSpPr>
          <p:spPr>
            <a:xfrm>
              <a:off x="6809180" y="55450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6" name="Ellipse 115"/>
            <p:cNvSpPr/>
            <p:nvPr/>
          </p:nvSpPr>
          <p:spPr>
            <a:xfrm>
              <a:off x="7030390" y="55450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7" name="Ellipse 116"/>
            <p:cNvSpPr/>
            <p:nvPr/>
          </p:nvSpPr>
          <p:spPr>
            <a:xfrm>
              <a:off x="7251599" y="55450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8" name="Ellipse 117"/>
            <p:cNvSpPr/>
            <p:nvPr/>
          </p:nvSpPr>
          <p:spPr>
            <a:xfrm>
              <a:off x="7472809" y="55450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9" name="Ellipse 118"/>
            <p:cNvSpPr/>
            <p:nvPr/>
          </p:nvSpPr>
          <p:spPr>
            <a:xfrm>
              <a:off x="7694019" y="55450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0" name="Ellipse 119"/>
            <p:cNvSpPr/>
            <p:nvPr/>
          </p:nvSpPr>
          <p:spPr>
            <a:xfrm>
              <a:off x="6646859" y="56974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1" name="Ellipse 120"/>
            <p:cNvSpPr/>
            <p:nvPr/>
          </p:nvSpPr>
          <p:spPr>
            <a:xfrm>
              <a:off x="6868068" y="56974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2" name="Ellipse 121"/>
            <p:cNvSpPr/>
            <p:nvPr/>
          </p:nvSpPr>
          <p:spPr>
            <a:xfrm>
              <a:off x="7089278" y="56974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3" name="Ellipse 122"/>
            <p:cNvSpPr/>
            <p:nvPr/>
          </p:nvSpPr>
          <p:spPr>
            <a:xfrm>
              <a:off x="7310488" y="56974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4" name="Ellipse 123"/>
            <p:cNvSpPr/>
            <p:nvPr/>
          </p:nvSpPr>
          <p:spPr>
            <a:xfrm>
              <a:off x="7531698" y="56974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5" name="Ellipse 124"/>
            <p:cNvSpPr/>
            <p:nvPr/>
          </p:nvSpPr>
          <p:spPr>
            <a:xfrm>
              <a:off x="7752908" y="56974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6" name="Ellipse 125"/>
            <p:cNvSpPr/>
            <p:nvPr/>
          </p:nvSpPr>
          <p:spPr>
            <a:xfrm>
              <a:off x="6571096" y="58498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7" name="Ellipse 126"/>
            <p:cNvSpPr/>
            <p:nvPr/>
          </p:nvSpPr>
          <p:spPr>
            <a:xfrm>
              <a:off x="6792306" y="58498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8" name="Ellipse 127"/>
            <p:cNvSpPr/>
            <p:nvPr/>
          </p:nvSpPr>
          <p:spPr>
            <a:xfrm>
              <a:off x="7013516" y="58498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9" name="Ellipse 128"/>
            <p:cNvSpPr/>
            <p:nvPr/>
          </p:nvSpPr>
          <p:spPr>
            <a:xfrm>
              <a:off x="7234726" y="58498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0" name="Ellipse 129"/>
            <p:cNvSpPr/>
            <p:nvPr/>
          </p:nvSpPr>
          <p:spPr>
            <a:xfrm>
              <a:off x="7455935" y="58498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1" name="Ellipse 130"/>
            <p:cNvSpPr/>
            <p:nvPr/>
          </p:nvSpPr>
          <p:spPr>
            <a:xfrm>
              <a:off x="7677145" y="58498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2" name="Ellipse 131"/>
            <p:cNvSpPr/>
            <p:nvPr/>
          </p:nvSpPr>
          <p:spPr>
            <a:xfrm>
              <a:off x="6704034" y="60022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3" name="Ellipse 132"/>
            <p:cNvSpPr/>
            <p:nvPr/>
          </p:nvSpPr>
          <p:spPr>
            <a:xfrm>
              <a:off x="6925244" y="60022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4" name="Ellipse 133"/>
            <p:cNvSpPr/>
            <p:nvPr/>
          </p:nvSpPr>
          <p:spPr>
            <a:xfrm>
              <a:off x="7146454" y="60022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5" name="Ellipse 134"/>
            <p:cNvSpPr/>
            <p:nvPr/>
          </p:nvSpPr>
          <p:spPr>
            <a:xfrm>
              <a:off x="7367663" y="60022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6" name="Ellipse 135"/>
            <p:cNvSpPr/>
            <p:nvPr/>
          </p:nvSpPr>
          <p:spPr>
            <a:xfrm>
              <a:off x="7588873" y="60022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7" name="Ellipse 136"/>
            <p:cNvSpPr/>
            <p:nvPr/>
          </p:nvSpPr>
          <p:spPr>
            <a:xfrm>
              <a:off x="7810083" y="60022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8" name="Ellipse 137"/>
            <p:cNvSpPr/>
            <p:nvPr/>
          </p:nvSpPr>
          <p:spPr>
            <a:xfrm>
              <a:off x="5002009" y="55545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9" name="Ellipse 138"/>
            <p:cNvSpPr/>
            <p:nvPr/>
          </p:nvSpPr>
          <p:spPr>
            <a:xfrm>
              <a:off x="5223219" y="55545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0" name="Ellipse 139"/>
            <p:cNvSpPr/>
            <p:nvPr/>
          </p:nvSpPr>
          <p:spPr>
            <a:xfrm>
              <a:off x="5444429" y="55545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1" name="Ellipse 140"/>
            <p:cNvSpPr/>
            <p:nvPr/>
          </p:nvSpPr>
          <p:spPr>
            <a:xfrm>
              <a:off x="5665639" y="55545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2" name="Ellipse 141"/>
            <p:cNvSpPr/>
            <p:nvPr/>
          </p:nvSpPr>
          <p:spPr>
            <a:xfrm>
              <a:off x="5886849" y="55545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3" name="Ellipse 142"/>
            <p:cNvSpPr/>
            <p:nvPr/>
          </p:nvSpPr>
          <p:spPr>
            <a:xfrm>
              <a:off x="6108059" y="55545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4" name="Ellipse 143"/>
            <p:cNvSpPr/>
            <p:nvPr/>
          </p:nvSpPr>
          <p:spPr>
            <a:xfrm>
              <a:off x="5060898" y="57069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5" name="Ellipse 144"/>
            <p:cNvSpPr/>
            <p:nvPr/>
          </p:nvSpPr>
          <p:spPr>
            <a:xfrm>
              <a:off x="5282108" y="57069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6" name="Ellipse 145"/>
            <p:cNvSpPr/>
            <p:nvPr/>
          </p:nvSpPr>
          <p:spPr>
            <a:xfrm>
              <a:off x="5503318" y="57069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7" name="Ellipse 146"/>
            <p:cNvSpPr/>
            <p:nvPr/>
          </p:nvSpPr>
          <p:spPr>
            <a:xfrm>
              <a:off x="5724528" y="57069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8" name="Ellipse 147"/>
            <p:cNvSpPr/>
            <p:nvPr/>
          </p:nvSpPr>
          <p:spPr>
            <a:xfrm>
              <a:off x="5945737" y="57069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9" name="Ellipse 148"/>
            <p:cNvSpPr/>
            <p:nvPr/>
          </p:nvSpPr>
          <p:spPr>
            <a:xfrm>
              <a:off x="6166947" y="57069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0" name="Ellipse 149"/>
            <p:cNvSpPr/>
            <p:nvPr/>
          </p:nvSpPr>
          <p:spPr>
            <a:xfrm>
              <a:off x="4985136" y="58593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1" name="Ellipse 150"/>
            <p:cNvSpPr/>
            <p:nvPr/>
          </p:nvSpPr>
          <p:spPr>
            <a:xfrm>
              <a:off x="5206345" y="58593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2" name="Ellipse 151"/>
            <p:cNvSpPr/>
            <p:nvPr/>
          </p:nvSpPr>
          <p:spPr>
            <a:xfrm>
              <a:off x="5427555" y="58593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3" name="Ellipse 152"/>
            <p:cNvSpPr/>
            <p:nvPr/>
          </p:nvSpPr>
          <p:spPr>
            <a:xfrm>
              <a:off x="5648765" y="58593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4" name="Ellipse 153"/>
            <p:cNvSpPr/>
            <p:nvPr/>
          </p:nvSpPr>
          <p:spPr>
            <a:xfrm>
              <a:off x="5869975" y="58593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5" name="Ellipse 154"/>
            <p:cNvSpPr/>
            <p:nvPr/>
          </p:nvSpPr>
          <p:spPr>
            <a:xfrm>
              <a:off x="6091185" y="58593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6" name="Ellipse 155"/>
            <p:cNvSpPr/>
            <p:nvPr/>
          </p:nvSpPr>
          <p:spPr>
            <a:xfrm>
              <a:off x="5118073" y="60117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7" name="Ellipse 156"/>
            <p:cNvSpPr/>
            <p:nvPr/>
          </p:nvSpPr>
          <p:spPr>
            <a:xfrm>
              <a:off x="5339283" y="60117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8" name="Ellipse 157"/>
            <p:cNvSpPr/>
            <p:nvPr/>
          </p:nvSpPr>
          <p:spPr>
            <a:xfrm>
              <a:off x="5560493" y="60117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9" name="Ellipse 158"/>
            <p:cNvSpPr/>
            <p:nvPr/>
          </p:nvSpPr>
          <p:spPr>
            <a:xfrm>
              <a:off x="5781703" y="60117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0" name="Ellipse 159"/>
            <p:cNvSpPr/>
            <p:nvPr/>
          </p:nvSpPr>
          <p:spPr>
            <a:xfrm>
              <a:off x="6002913" y="60117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1" name="Ellipse 160"/>
            <p:cNvSpPr/>
            <p:nvPr/>
          </p:nvSpPr>
          <p:spPr>
            <a:xfrm>
              <a:off x="6224123" y="60117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2" name="Ellipse 161"/>
            <p:cNvSpPr/>
            <p:nvPr/>
          </p:nvSpPr>
          <p:spPr>
            <a:xfrm>
              <a:off x="3416049" y="55641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3" name="Ellipse 162"/>
            <p:cNvSpPr/>
            <p:nvPr/>
          </p:nvSpPr>
          <p:spPr>
            <a:xfrm>
              <a:off x="3637259" y="55641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4" name="Ellipse 163"/>
            <p:cNvSpPr/>
            <p:nvPr/>
          </p:nvSpPr>
          <p:spPr>
            <a:xfrm>
              <a:off x="3858469" y="55641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5" name="Ellipse 164"/>
            <p:cNvSpPr/>
            <p:nvPr/>
          </p:nvSpPr>
          <p:spPr>
            <a:xfrm>
              <a:off x="4079678" y="55641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6" name="Ellipse 165"/>
            <p:cNvSpPr/>
            <p:nvPr/>
          </p:nvSpPr>
          <p:spPr>
            <a:xfrm>
              <a:off x="4300888" y="55641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7" name="Ellipse 166"/>
            <p:cNvSpPr/>
            <p:nvPr/>
          </p:nvSpPr>
          <p:spPr>
            <a:xfrm>
              <a:off x="4522098" y="55641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8" name="Ellipse 167"/>
            <p:cNvSpPr/>
            <p:nvPr/>
          </p:nvSpPr>
          <p:spPr>
            <a:xfrm>
              <a:off x="3474937" y="57165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9" name="Ellipse 168"/>
            <p:cNvSpPr/>
            <p:nvPr/>
          </p:nvSpPr>
          <p:spPr>
            <a:xfrm>
              <a:off x="3696147" y="57165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0" name="Ellipse 169"/>
            <p:cNvSpPr/>
            <p:nvPr/>
          </p:nvSpPr>
          <p:spPr>
            <a:xfrm>
              <a:off x="3917357" y="57165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1" name="Ellipse 170"/>
            <p:cNvSpPr/>
            <p:nvPr/>
          </p:nvSpPr>
          <p:spPr>
            <a:xfrm>
              <a:off x="4138567" y="57165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2" name="Ellipse 171"/>
            <p:cNvSpPr/>
            <p:nvPr/>
          </p:nvSpPr>
          <p:spPr>
            <a:xfrm>
              <a:off x="4359777" y="57165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3" name="Ellipse 172"/>
            <p:cNvSpPr/>
            <p:nvPr/>
          </p:nvSpPr>
          <p:spPr>
            <a:xfrm>
              <a:off x="4580987" y="57165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4" name="Ellipse 173"/>
            <p:cNvSpPr/>
            <p:nvPr/>
          </p:nvSpPr>
          <p:spPr>
            <a:xfrm>
              <a:off x="3399175" y="58689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5" name="Ellipse 174"/>
            <p:cNvSpPr/>
            <p:nvPr/>
          </p:nvSpPr>
          <p:spPr>
            <a:xfrm>
              <a:off x="3620385" y="58689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6" name="Ellipse 175"/>
            <p:cNvSpPr/>
            <p:nvPr/>
          </p:nvSpPr>
          <p:spPr>
            <a:xfrm>
              <a:off x="3841595" y="58689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7" name="Ellipse 176"/>
            <p:cNvSpPr/>
            <p:nvPr/>
          </p:nvSpPr>
          <p:spPr>
            <a:xfrm>
              <a:off x="4062805" y="58689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8" name="Ellipse 177"/>
            <p:cNvSpPr/>
            <p:nvPr/>
          </p:nvSpPr>
          <p:spPr>
            <a:xfrm>
              <a:off x="4284014" y="58689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9" name="Ellipse 178"/>
            <p:cNvSpPr/>
            <p:nvPr/>
          </p:nvSpPr>
          <p:spPr>
            <a:xfrm>
              <a:off x="4505224" y="58689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0" name="Ellipse 179"/>
            <p:cNvSpPr/>
            <p:nvPr/>
          </p:nvSpPr>
          <p:spPr>
            <a:xfrm>
              <a:off x="3532113" y="60213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1" name="Ellipse 180"/>
            <p:cNvSpPr/>
            <p:nvPr/>
          </p:nvSpPr>
          <p:spPr>
            <a:xfrm>
              <a:off x="3753323" y="60213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2" name="Ellipse 181"/>
            <p:cNvSpPr/>
            <p:nvPr/>
          </p:nvSpPr>
          <p:spPr>
            <a:xfrm>
              <a:off x="3974533" y="60213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3" name="Ellipse 182"/>
            <p:cNvSpPr/>
            <p:nvPr/>
          </p:nvSpPr>
          <p:spPr>
            <a:xfrm>
              <a:off x="4195742" y="60213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4" name="Ellipse 183"/>
            <p:cNvSpPr/>
            <p:nvPr/>
          </p:nvSpPr>
          <p:spPr>
            <a:xfrm>
              <a:off x="4416952" y="60213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5" name="Ellipse 184"/>
            <p:cNvSpPr/>
            <p:nvPr/>
          </p:nvSpPr>
          <p:spPr>
            <a:xfrm>
              <a:off x="4638162" y="60213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50" name="Group 249"/>
          <p:cNvGrpSpPr/>
          <p:nvPr/>
        </p:nvGrpSpPr>
        <p:grpSpPr>
          <a:xfrm>
            <a:off x="2225255" y="4614985"/>
            <a:ext cx="3989758" cy="1432680"/>
            <a:chOff x="3280755" y="4509120"/>
            <a:chExt cx="3989758" cy="1432680"/>
          </a:xfrm>
        </p:grpSpPr>
        <p:sp>
          <p:nvSpPr>
            <p:cNvPr id="62" name="Rechteck 61"/>
            <p:cNvSpPr/>
            <p:nvPr/>
          </p:nvSpPr>
          <p:spPr>
            <a:xfrm>
              <a:off x="4040248" y="4509120"/>
              <a:ext cx="3230265" cy="72008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1400" b="1" dirty="0">
                  <a:solidFill>
                    <a:schemeClr val="bg1">
                      <a:lumMod val="65000"/>
                    </a:schemeClr>
                  </a:solidFill>
                </a:rPr>
                <a:t>GSGS “Doctoral Council”</a:t>
              </a:r>
            </a:p>
            <a:p>
              <a:pPr algn="ctr"/>
              <a:endParaRPr lang="en-GB" sz="1400" b="1" dirty="0"/>
            </a:p>
            <a:p>
              <a:pPr algn="ctr"/>
              <a:endParaRPr lang="en-GB" sz="1400" b="1" dirty="0"/>
            </a:p>
          </p:txBody>
        </p:sp>
        <p:sp>
          <p:nvSpPr>
            <p:cNvPr id="2" name="Smiley 1"/>
            <p:cNvSpPr/>
            <p:nvPr/>
          </p:nvSpPr>
          <p:spPr>
            <a:xfrm>
              <a:off x="6543025" y="4831060"/>
              <a:ext cx="273260" cy="288032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1" name="Smiley 80"/>
            <p:cNvSpPr/>
            <p:nvPr/>
          </p:nvSpPr>
          <p:spPr>
            <a:xfrm>
              <a:off x="6167254" y="4831060"/>
              <a:ext cx="273260" cy="288032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" name="Smiley 82"/>
            <p:cNvSpPr/>
            <p:nvPr/>
          </p:nvSpPr>
          <p:spPr>
            <a:xfrm>
              <a:off x="5615637" y="4831060"/>
              <a:ext cx="273260" cy="288032"/>
            </a:xfrm>
            <a:prstGeom prst="smileyFac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Smiley 103"/>
            <p:cNvSpPr/>
            <p:nvPr/>
          </p:nvSpPr>
          <p:spPr>
            <a:xfrm>
              <a:off x="5239867" y="4831060"/>
              <a:ext cx="273260" cy="288032"/>
            </a:xfrm>
            <a:prstGeom prst="smileyFac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7" name="Smiley 106"/>
            <p:cNvSpPr/>
            <p:nvPr/>
          </p:nvSpPr>
          <p:spPr>
            <a:xfrm>
              <a:off x="4664171" y="4831060"/>
              <a:ext cx="273260" cy="288032"/>
            </a:xfrm>
            <a:prstGeom prst="smileyFac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8" name="Smiley 107"/>
            <p:cNvSpPr/>
            <p:nvPr/>
          </p:nvSpPr>
          <p:spPr>
            <a:xfrm>
              <a:off x="4288400" y="4831060"/>
              <a:ext cx="273260" cy="288032"/>
            </a:xfrm>
            <a:prstGeom prst="smileyFac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5" name="Gerade Verbindung 4"/>
            <p:cNvCxnSpPr>
              <a:cxnSpLocks/>
              <a:stCxn id="120" idx="1"/>
            </p:cNvCxnSpPr>
            <p:nvPr/>
          </p:nvCxnSpPr>
          <p:spPr>
            <a:xfrm flipV="1">
              <a:off x="6307229" y="5119092"/>
              <a:ext cx="654" cy="498858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Gerade Verbindung 185"/>
            <p:cNvCxnSpPr>
              <a:cxnSpLocks/>
              <a:stCxn id="118" idx="1"/>
              <a:endCxn id="2" idx="5"/>
            </p:cNvCxnSpPr>
            <p:nvPr/>
          </p:nvCxnSpPr>
          <p:spPr>
            <a:xfrm flipH="1" flipV="1">
              <a:off x="6776267" y="5076911"/>
              <a:ext cx="356912" cy="388639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Gerade Verbindung 189"/>
            <p:cNvCxnSpPr>
              <a:cxnSpLocks/>
              <a:stCxn id="182" idx="7"/>
              <a:endCxn id="107" idx="4"/>
            </p:cNvCxnSpPr>
            <p:nvPr/>
          </p:nvCxnSpPr>
          <p:spPr>
            <a:xfrm flipV="1">
              <a:off x="3752391" y="5119092"/>
              <a:ext cx="1048410" cy="82270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1" name="Gerade Verbindung 190"/>
            <p:cNvCxnSpPr>
              <a:cxnSpLocks/>
              <a:stCxn id="175" idx="1"/>
              <a:endCxn id="108" idx="4"/>
            </p:cNvCxnSpPr>
            <p:nvPr/>
          </p:nvCxnSpPr>
          <p:spPr>
            <a:xfrm flipV="1">
              <a:off x="3280755" y="5119092"/>
              <a:ext cx="1144275" cy="67030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8" name="Gerade Verbindung 187"/>
            <p:cNvCxnSpPr>
              <a:cxnSpLocks/>
              <a:stCxn id="154" idx="7"/>
              <a:endCxn id="83" idx="4"/>
            </p:cNvCxnSpPr>
            <p:nvPr/>
          </p:nvCxnSpPr>
          <p:spPr>
            <a:xfrm flipV="1">
              <a:off x="5647833" y="5119092"/>
              <a:ext cx="104434" cy="660783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9" name="Gerade Verbindung 188"/>
            <p:cNvCxnSpPr>
              <a:cxnSpLocks/>
              <a:stCxn id="145" idx="1"/>
            </p:cNvCxnSpPr>
            <p:nvPr/>
          </p:nvCxnSpPr>
          <p:spPr>
            <a:xfrm flipV="1">
              <a:off x="4942478" y="5119093"/>
              <a:ext cx="435164" cy="508382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6" name="Slide Number Placeholder 19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A39F-551D-4A34-9FB1-903C1B515546}" type="slidenum">
              <a:rPr lang="de-DE" smtClean="0"/>
              <a:pPr/>
              <a:t>10</a:t>
            </a:fld>
            <a:endParaRPr lang="de-DE"/>
          </a:p>
        </p:txBody>
      </p:sp>
      <p:grpSp>
        <p:nvGrpSpPr>
          <p:cNvPr id="206" name="Group 186"/>
          <p:cNvGrpSpPr/>
          <p:nvPr/>
        </p:nvGrpSpPr>
        <p:grpSpPr>
          <a:xfrm>
            <a:off x="664655" y="2982296"/>
            <a:ext cx="1821630" cy="1202785"/>
            <a:chOff x="783271" y="2946295"/>
            <a:chExt cx="1821630" cy="1202785"/>
          </a:xfrm>
        </p:grpSpPr>
        <p:sp>
          <p:nvSpPr>
            <p:cNvPr id="207" name="Rechteck 206"/>
            <p:cNvSpPr>
              <a:spLocks noChangeAspect="1"/>
            </p:cNvSpPr>
            <p:nvPr/>
          </p:nvSpPr>
          <p:spPr>
            <a:xfrm>
              <a:off x="2209984" y="3235053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6" name="Rechteck 245"/>
            <p:cNvSpPr>
              <a:spLocks noChangeAspect="1"/>
            </p:cNvSpPr>
            <p:nvPr/>
          </p:nvSpPr>
          <p:spPr>
            <a:xfrm>
              <a:off x="1622924" y="3379381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8" name="Rechteck 247"/>
            <p:cNvSpPr>
              <a:spLocks noChangeAspect="1"/>
            </p:cNvSpPr>
            <p:nvPr/>
          </p:nvSpPr>
          <p:spPr>
            <a:xfrm>
              <a:off x="1074395" y="3307217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1" name="Rechteck 250"/>
            <p:cNvSpPr>
              <a:spLocks noChangeAspect="1"/>
            </p:cNvSpPr>
            <p:nvPr/>
          </p:nvSpPr>
          <p:spPr>
            <a:xfrm>
              <a:off x="1882253" y="3436325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2" name="Rechteck 251"/>
            <p:cNvSpPr>
              <a:spLocks noChangeAspect="1"/>
            </p:cNvSpPr>
            <p:nvPr/>
          </p:nvSpPr>
          <p:spPr>
            <a:xfrm>
              <a:off x="1212116" y="3436325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3" name="Rechteck 252"/>
            <p:cNvSpPr>
              <a:spLocks noChangeAspect="1"/>
            </p:cNvSpPr>
            <p:nvPr/>
          </p:nvSpPr>
          <p:spPr>
            <a:xfrm>
              <a:off x="1703882" y="3493269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4" name="Rechteck 253"/>
            <p:cNvSpPr>
              <a:spLocks noChangeAspect="1"/>
            </p:cNvSpPr>
            <p:nvPr/>
          </p:nvSpPr>
          <p:spPr>
            <a:xfrm>
              <a:off x="1033744" y="3493269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5" name="Rechteck 254"/>
            <p:cNvSpPr>
              <a:spLocks noChangeAspect="1"/>
            </p:cNvSpPr>
            <p:nvPr/>
          </p:nvSpPr>
          <p:spPr>
            <a:xfrm>
              <a:off x="2156727" y="3404589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6" name="Rechteck 255"/>
            <p:cNvSpPr>
              <a:spLocks noChangeAspect="1"/>
            </p:cNvSpPr>
            <p:nvPr/>
          </p:nvSpPr>
          <p:spPr>
            <a:xfrm>
              <a:off x="1381491" y="3355779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2" name="Rechteck 261"/>
            <p:cNvSpPr>
              <a:spLocks noChangeAspect="1"/>
            </p:cNvSpPr>
            <p:nvPr/>
          </p:nvSpPr>
          <p:spPr>
            <a:xfrm>
              <a:off x="1007968" y="3181697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3" name="Rechteck 262"/>
            <p:cNvSpPr>
              <a:spLocks noChangeAspect="1"/>
            </p:cNvSpPr>
            <p:nvPr/>
          </p:nvSpPr>
          <p:spPr>
            <a:xfrm>
              <a:off x="1758901" y="3104429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4" name="Rechteck 263"/>
            <p:cNvSpPr>
              <a:spLocks noChangeAspect="1"/>
            </p:cNvSpPr>
            <p:nvPr/>
          </p:nvSpPr>
          <p:spPr>
            <a:xfrm>
              <a:off x="1088763" y="3104429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5" name="Rechteck 264"/>
            <p:cNvSpPr>
              <a:spLocks noChangeAspect="1"/>
            </p:cNvSpPr>
            <p:nvPr/>
          </p:nvSpPr>
          <p:spPr>
            <a:xfrm>
              <a:off x="2176586" y="3090725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6" name="Rechteck 265"/>
            <p:cNvSpPr>
              <a:spLocks noChangeAspect="1"/>
            </p:cNvSpPr>
            <p:nvPr/>
          </p:nvSpPr>
          <p:spPr>
            <a:xfrm>
              <a:off x="1506448" y="3090725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7" name="Rechteck 266"/>
            <p:cNvSpPr>
              <a:spLocks noChangeAspect="1"/>
            </p:cNvSpPr>
            <p:nvPr/>
          </p:nvSpPr>
          <p:spPr>
            <a:xfrm>
              <a:off x="2014676" y="3158085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9" name="Rechteck 268"/>
            <p:cNvSpPr>
              <a:spLocks noChangeAspect="1"/>
            </p:cNvSpPr>
            <p:nvPr/>
          </p:nvSpPr>
          <p:spPr>
            <a:xfrm>
              <a:off x="1344539" y="3158085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0" name="Abgerundetes Rechteck 269"/>
            <p:cNvSpPr/>
            <p:nvPr/>
          </p:nvSpPr>
          <p:spPr>
            <a:xfrm>
              <a:off x="783271" y="2946295"/>
              <a:ext cx="1821630" cy="1202785"/>
            </a:xfrm>
            <a:prstGeom prst="roundRect">
              <a:avLst/>
            </a:prstGeom>
            <a:noFill/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r>
                <a:rPr lang="en-GB" sz="1400" b="1" dirty="0"/>
                <a:t>external supervising members (Prof/Dr)</a:t>
              </a:r>
            </a:p>
          </p:txBody>
        </p:sp>
      </p:grpSp>
      <p:pic>
        <p:nvPicPr>
          <p:cNvPr id="197" name="Grafik 1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125" y="2032533"/>
            <a:ext cx="1643788" cy="561253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0DE17146-63FD-4140-B6B1-762CC477A47A}"/>
              </a:ext>
            </a:extLst>
          </p:cNvPr>
          <p:cNvGrpSpPr/>
          <p:nvPr/>
        </p:nvGrpSpPr>
        <p:grpSpPr>
          <a:xfrm>
            <a:off x="3930927" y="2984205"/>
            <a:ext cx="2466664" cy="1416901"/>
            <a:chOff x="3930927" y="2984205"/>
            <a:chExt cx="2466664" cy="1416901"/>
          </a:xfrm>
        </p:grpSpPr>
        <p:sp>
          <p:nvSpPr>
            <p:cNvPr id="7" name="Rechteck 6"/>
            <p:cNvSpPr/>
            <p:nvPr/>
          </p:nvSpPr>
          <p:spPr>
            <a:xfrm>
              <a:off x="3930927" y="2984205"/>
              <a:ext cx="2284086" cy="141690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endParaRPr lang="en-GB" sz="1400" b="1" dirty="0"/>
            </a:p>
            <a:p>
              <a:pPr algn="ctr"/>
              <a:endParaRPr lang="en-GB" sz="1400" b="1" dirty="0"/>
            </a:p>
            <a:p>
              <a:r>
                <a:rPr lang="en-GB" sz="1400" b="1" dirty="0"/>
                <a:t>(</a:t>
              </a:r>
              <a:r>
                <a:rPr lang="en-GB" sz="1400" b="1" dirty="0" err="1"/>
                <a:t>StCom</a:t>
              </a:r>
              <a:r>
                <a:rPr lang="en-GB" sz="1400" b="1" dirty="0"/>
                <a:t>)</a:t>
              </a:r>
            </a:p>
            <a:p>
              <a:r>
                <a:rPr lang="en-GB" sz="1400" b="1" dirty="0"/>
                <a:t>Steering Committee</a:t>
              </a:r>
            </a:p>
          </p:txBody>
        </p:sp>
        <p:sp>
          <p:nvSpPr>
            <p:cNvPr id="42" name="Rechteck 41"/>
            <p:cNvSpPr/>
            <p:nvPr/>
          </p:nvSpPr>
          <p:spPr>
            <a:xfrm>
              <a:off x="5039017" y="3226161"/>
              <a:ext cx="265846" cy="2879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i="1" dirty="0"/>
                <a:t>2</a:t>
              </a:r>
            </a:p>
          </p:txBody>
        </p:sp>
        <p:sp>
          <p:nvSpPr>
            <p:cNvPr id="202" name="Rechteck 201"/>
            <p:cNvSpPr/>
            <p:nvPr/>
          </p:nvSpPr>
          <p:spPr>
            <a:xfrm>
              <a:off x="4546805" y="3442141"/>
              <a:ext cx="265846" cy="28799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i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04" name="Rechteck 203"/>
            <p:cNvSpPr/>
            <p:nvPr/>
          </p:nvSpPr>
          <p:spPr>
            <a:xfrm>
              <a:off x="4028695" y="3082165"/>
              <a:ext cx="265846" cy="28799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i="1" dirty="0"/>
                <a:t>2</a:t>
              </a:r>
            </a:p>
          </p:txBody>
        </p:sp>
        <p:sp>
          <p:nvSpPr>
            <p:cNvPr id="55" name="Regelmäßiges Fünfeck 54"/>
            <p:cNvSpPr/>
            <p:nvPr/>
          </p:nvSpPr>
          <p:spPr>
            <a:xfrm>
              <a:off x="6015308" y="3501008"/>
              <a:ext cx="382283" cy="390373"/>
            </a:xfrm>
            <a:prstGeom prst="pentag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coord</a:t>
              </a:r>
              <a:endParaRPr lang="en-GB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8" name="Gleichschenkliges Dreieck 307"/>
            <p:cNvSpPr/>
            <p:nvPr/>
          </p:nvSpPr>
          <p:spPr>
            <a:xfrm>
              <a:off x="5680093" y="3116444"/>
              <a:ext cx="394384" cy="365322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i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cxnSp>
        <p:nvCxnSpPr>
          <p:cNvPr id="192" name="Gerade Verbindung 191"/>
          <p:cNvCxnSpPr>
            <a:cxnSpLocks/>
            <a:endCxn id="249" idx="4"/>
          </p:cNvCxnSpPr>
          <p:nvPr/>
        </p:nvCxnSpPr>
        <p:spPr>
          <a:xfrm flipH="1" flipV="1">
            <a:off x="5746637" y="3933032"/>
            <a:ext cx="590558" cy="103365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3" name="Gerade Verbindung 192"/>
          <p:cNvCxnSpPr>
            <a:cxnSpLocks/>
            <a:endCxn id="257" idx="5"/>
          </p:cNvCxnSpPr>
          <p:nvPr/>
        </p:nvCxnSpPr>
        <p:spPr>
          <a:xfrm flipH="1" flipV="1">
            <a:off x="5465927" y="4106903"/>
            <a:ext cx="848780" cy="126631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8350D462-6D82-4E5B-A864-EC77E7ECAF77}"/>
              </a:ext>
            </a:extLst>
          </p:cNvPr>
          <p:cNvSpPr txBox="1"/>
          <p:nvPr/>
        </p:nvSpPr>
        <p:spPr>
          <a:xfrm>
            <a:off x="6433365" y="4754330"/>
            <a:ext cx="16093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/>
              <a:t>doctoral candidate members</a:t>
            </a:r>
          </a:p>
          <a:p>
            <a:pPr algn="r"/>
            <a:r>
              <a:rPr lang="en-GB" sz="1400" b="1" dirty="0"/>
              <a:t>“Doctoral Assembly”</a:t>
            </a:r>
          </a:p>
          <a:p>
            <a:endParaRPr lang="de-DE" sz="1400" dirty="0"/>
          </a:p>
        </p:txBody>
      </p:sp>
      <p:sp>
        <p:nvSpPr>
          <p:cNvPr id="249" name="Ellipse 248">
            <a:extLst>
              <a:ext uri="{FF2B5EF4-FFF2-40B4-BE49-F238E27FC236}">
                <a16:creationId xmlns:a16="http://schemas.microsoft.com/office/drawing/2014/main" id="{346FE1C8-8458-4B4A-BE64-3C25DC62D8D8}"/>
              </a:ext>
            </a:extLst>
          </p:cNvPr>
          <p:cNvSpPr>
            <a:spLocks/>
          </p:cNvSpPr>
          <p:nvPr/>
        </p:nvSpPr>
        <p:spPr>
          <a:xfrm>
            <a:off x="5638637" y="3717032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i="1" dirty="0"/>
              <a:t>1</a:t>
            </a:r>
          </a:p>
        </p:txBody>
      </p:sp>
      <p:sp>
        <p:nvSpPr>
          <p:cNvPr id="257" name="Ellipse 256">
            <a:extLst>
              <a:ext uri="{FF2B5EF4-FFF2-40B4-BE49-F238E27FC236}">
                <a16:creationId xmlns:a16="http://schemas.microsoft.com/office/drawing/2014/main" id="{A967724E-6678-4CD6-8414-E52264D43CB7}"/>
              </a:ext>
            </a:extLst>
          </p:cNvPr>
          <p:cNvSpPr/>
          <p:nvPr/>
        </p:nvSpPr>
        <p:spPr>
          <a:xfrm>
            <a:off x="5220104" y="3861080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i="1" dirty="0"/>
              <a:t>2</a:t>
            </a:r>
          </a:p>
        </p:txBody>
      </p:sp>
      <p:sp>
        <p:nvSpPr>
          <p:cNvPr id="187" name="Sprechblase: rechteckig mit abgerundeten Ecken 186">
            <a:extLst>
              <a:ext uri="{FF2B5EF4-FFF2-40B4-BE49-F238E27FC236}">
                <a16:creationId xmlns:a16="http://schemas.microsoft.com/office/drawing/2014/main" id="{24B40626-FE7E-4B3D-96EB-8E8517E1A8F2}"/>
              </a:ext>
            </a:extLst>
          </p:cNvPr>
          <p:cNvSpPr/>
          <p:nvPr/>
        </p:nvSpPr>
        <p:spPr>
          <a:xfrm rot="16808817">
            <a:off x="1129235" y="3299926"/>
            <a:ext cx="1313076" cy="2098732"/>
          </a:xfrm>
          <a:prstGeom prst="wedgeRoundRect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i="1" dirty="0"/>
              <a:t>The GSGS Doctoral Council is a </a:t>
            </a:r>
            <a:r>
              <a:rPr lang="en-GB" sz="1400" i="1" u="sng" dirty="0"/>
              <a:t>self-governing body</a:t>
            </a:r>
            <a:r>
              <a:rPr lang="en-GB" sz="1400" i="1" dirty="0"/>
              <a:t> of doctoral candidate members</a:t>
            </a:r>
            <a:endParaRPr lang="de-DE" sz="1400" i="1" dirty="0"/>
          </a:p>
        </p:txBody>
      </p:sp>
      <p:sp>
        <p:nvSpPr>
          <p:cNvPr id="198" name="Sprechblase: rechteckig mit abgerundeten Ecken 197">
            <a:extLst>
              <a:ext uri="{FF2B5EF4-FFF2-40B4-BE49-F238E27FC236}">
                <a16:creationId xmlns:a16="http://schemas.microsoft.com/office/drawing/2014/main" id="{1F15DB2A-C0E5-45D7-8EB4-521869A032FA}"/>
              </a:ext>
            </a:extLst>
          </p:cNvPr>
          <p:cNvSpPr/>
          <p:nvPr/>
        </p:nvSpPr>
        <p:spPr>
          <a:xfrm rot="15839880" flipV="1">
            <a:off x="6555011" y="2524112"/>
            <a:ext cx="1313076" cy="2079655"/>
          </a:xfrm>
          <a:prstGeom prst="wedgeRoundRect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400" i="1" dirty="0"/>
              <a:t>The Doctoral Representatives are encouraged to be part of the Doctoral Council</a:t>
            </a:r>
            <a:endParaRPr lang="de-DE" sz="1400" i="1" dirty="0"/>
          </a:p>
        </p:txBody>
      </p:sp>
      <p:sp>
        <p:nvSpPr>
          <p:cNvPr id="199" name="Sprechblase: rechteckig mit abgerundeten Ecken 198">
            <a:extLst>
              <a:ext uri="{FF2B5EF4-FFF2-40B4-BE49-F238E27FC236}">
                <a16:creationId xmlns:a16="http://schemas.microsoft.com/office/drawing/2014/main" id="{7370D4D1-EE73-487F-AA44-A413700772E6}"/>
              </a:ext>
            </a:extLst>
          </p:cNvPr>
          <p:cNvSpPr/>
          <p:nvPr/>
        </p:nvSpPr>
        <p:spPr>
          <a:xfrm rot="15835175">
            <a:off x="1504324" y="4418566"/>
            <a:ext cx="910202" cy="2209973"/>
          </a:xfrm>
          <a:prstGeom prst="wedgeRoundRect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i="1" dirty="0"/>
              <a:t>For further information, watch video #2  ‘candidate representation’</a:t>
            </a:r>
            <a:endParaRPr lang="de-DE" sz="14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788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90"/>
    </mc:Choice>
    <mc:Fallback xmlns="">
      <p:transition spd="slow" advTm="17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98" grpId="0" animBg="1"/>
      <p:bldP spid="1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Abgerundetes Rechteck 96"/>
          <p:cNvSpPr/>
          <p:nvPr/>
        </p:nvSpPr>
        <p:spPr>
          <a:xfrm>
            <a:off x="370136" y="224645"/>
            <a:ext cx="8403728" cy="640870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tabLst>
                <a:tab pos="2962275" algn="l"/>
                <a:tab pos="5738813" algn="r"/>
              </a:tabLst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Cologne</a:t>
            </a:r>
            <a:r>
              <a:rPr lang="en-GB" sz="2000" b="1" dirty="0"/>
              <a:t>     </a:t>
            </a:r>
          </a:p>
          <a:p>
            <a:pPr>
              <a:tabLst>
                <a:tab pos="2962275" algn="l"/>
                <a:tab pos="5738813" algn="r"/>
              </a:tabLst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Department of Geosciences</a:t>
            </a:r>
          </a:p>
          <a:p>
            <a:pPr>
              <a:tabLst>
                <a:tab pos="2962275" algn="l"/>
                <a:tab pos="5738813" algn="r"/>
              </a:tabLst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0" name="Abgerundetes Rechteck 199"/>
          <p:cNvSpPr/>
          <p:nvPr/>
        </p:nvSpPr>
        <p:spPr>
          <a:xfrm>
            <a:off x="531718" y="1683755"/>
            <a:ext cx="8098130" cy="480558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tabLst>
                <a:tab pos="2962275" algn="l"/>
                <a:tab pos="5738813" algn="r"/>
              </a:tabLst>
            </a:pPr>
            <a:endParaRPr lang="en-GB" sz="1400" dirty="0"/>
          </a:p>
          <a:p>
            <a:pPr>
              <a:tabLst>
                <a:tab pos="2962275" algn="l"/>
                <a:tab pos="5738813" algn="r"/>
              </a:tabLst>
            </a:pPr>
            <a:endParaRPr lang="en-GB" dirty="0"/>
          </a:p>
          <a:p>
            <a:pPr>
              <a:tabLst>
                <a:tab pos="2962275" algn="l"/>
                <a:tab pos="5738813" algn="r"/>
              </a:tabLst>
            </a:pPr>
            <a:endParaRPr lang="en-GB" dirty="0"/>
          </a:p>
          <a:p>
            <a:pPr>
              <a:tabLst>
                <a:tab pos="2962275" algn="l"/>
                <a:tab pos="5738813" algn="r"/>
              </a:tabLst>
            </a:pPr>
            <a:endParaRPr lang="en-GB" dirty="0"/>
          </a:p>
          <a:p>
            <a:pPr>
              <a:tabLst>
                <a:tab pos="2962275" algn="l"/>
                <a:tab pos="5738813" algn="r"/>
              </a:tabLst>
            </a:pPr>
            <a:r>
              <a:rPr lang="en-GB" dirty="0"/>
              <a:t>For further information about the structure, governance and organisation of the GSGS, visit </a:t>
            </a:r>
            <a:r>
              <a:rPr lang="en-GB" dirty="0">
                <a:hlinkClick r:id="rId3"/>
              </a:rPr>
              <a:t>https://geosciences.uni-koeln.de/gsgs/about/organisation</a:t>
            </a:r>
            <a:endParaRPr lang="en-GB" dirty="0"/>
          </a:p>
          <a:p>
            <a:pPr>
              <a:tabLst>
                <a:tab pos="2962275" algn="l"/>
                <a:tab pos="5738813" algn="r"/>
              </a:tabLst>
            </a:pPr>
            <a:endParaRPr lang="en-GB" dirty="0"/>
          </a:p>
        </p:txBody>
      </p:sp>
      <p:sp>
        <p:nvSpPr>
          <p:cNvPr id="196" name="Slide Number Placeholder 19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A39F-551D-4A34-9FB1-903C1B515546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197" name="Grafik 1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125" y="2032533"/>
            <a:ext cx="1643788" cy="56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3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98"/>
    </mc:Choice>
    <mc:Fallback xmlns="">
      <p:transition spd="slow" advTm="959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Abgerundetes Rechteck 96"/>
          <p:cNvSpPr/>
          <p:nvPr/>
        </p:nvSpPr>
        <p:spPr>
          <a:xfrm>
            <a:off x="370136" y="224645"/>
            <a:ext cx="8403728" cy="640870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tabLst>
                <a:tab pos="2962275" algn="l"/>
                <a:tab pos="5738813" algn="r"/>
              </a:tabLst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Cologne</a:t>
            </a:r>
            <a:r>
              <a:rPr lang="en-GB" sz="2000" b="1" dirty="0"/>
              <a:t>     </a:t>
            </a:r>
          </a:p>
          <a:p>
            <a:pPr>
              <a:tabLst>
                <a:tab pos="2962275" algn="l"/>
                <a:tab pos="5738813" algn="r"/>
              </a:tabLst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Department of Geosciences</a:t>
            </a:r>
          </a:p>
          <a:p>
            <a:pPr>
              <a:tabLst>
                <a:tab pos="2962275" algn="l"/>
                <a:tab pos="5738813" algn="r"/>
              </a:tabLst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294617" y="512674"/>
            <a:ext cx="1595077" cy="5792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/>
              <a:t>Geography</a:t>
            </a:r>
          </a:p>
        </p:txBody>
      </p:sp>
      <p:sp>
        <p:nvSpPr>
          <p:cNvPr id="194" name="Rechteck 193"/>
          <p:cNvSpPr/>
          <p:nvPr/>
        </p:nvSpPr>
        <p:spPr>
          <a:xfrm>
            <a:off x="5938759" y="296650"/>
            <a:ext cx="1871324" cy="5792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GB" sz="1400" b="1" dirty="0"/>
              <a:t>Geology &amp; Mineralogy, Crystallography</a:t>
            </a:r>
          </a:p>
        </p:txBody>
      </p:sp>
      <p:sp>
        <p:nvSpPr>
          <p:cNvPr id="195" name="Rechteck 194"/>
          <p:cNvSpPr/>
          <p:nvPr/>
        </p:nvSpPr>
        <p:spPr>
          <a:xfrm>
            <a:off x="6810778" y="933673"/>
            <a:ext cx="1595077" cy="702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400" b="1" dirty="0"/>
              <a:t>Geophysics, Meteorology</a:t>
            </a:r>
          </a:p>
        </p:txBody>
      </p:sp>
      <p:sp>
        <p:nvSpPr>
          <p:cNvPr id="196" name="Slide Number Placeholder 19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A39F-551D-4A34-9FB1-903C1B515546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0" name="Sprechblase: rechteckig mit abgerundeten Ecken 39">
            <a:extLst>
              <a:ext uri="{FF2B5EF4-FFF2-40B4-BE49-F238E27FC236}">
                <a16:creationId xmlns:a16="http://schemas.microsoft.com/office/drawing/2014/main" id="{70CECB74-7D06-46BC-ABAF-0554CD897F3C}"/>
              </a:ext>
            </a:extLst>
          </p:cNvPr>
          <p:cNvSpPr/>
          <p:nvPr/>
        </p:nvSpPr>
        <p:spPr>
          <a:xfrm rot="15960598">
            <a:off x="3371636" y="873043"/>
            <a:ext cx="1562775" cy="2371420"/>
          </a:xfrm>
          <a:prstGeom prst="wedgeRoundRect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n-GB" sz="1600" i="1" dirty="0"/>
              <a:t>Within the Geosciences at Cologne, doctoral candidates can pursue a doctorate in one of </a:t>
            </a:r>
            <a:r>
              <a:rPr lang="en-GB" sz="1600" i="1" u="sng" dirty="0"/>
              <a:t>five</a:t>
            </a:r>
            <a:r>
              <a:rPr lang="en-GB" sz="1600" i="1" dirty="0"/>
              <a:t> subjects.</a:t>
            </a:r>
          </a:p>
        </p:txBody>
      </p:sp>
      <p:sp>
        <p:nvSpPr>
          <p:cNvPr id="271" name="Sprechblase: rechteckig mit abgerundeten Ecken 270">
            <a:extLst>
              <a:ext uri="{FF2B5EF4-FFF2-40B4-BE49-F238E27FC236}">
                <a16:creationId xmlns:a16="http://schemas.microsoft.com/office/drawing/2014/main" id="{4BC5BDB9-1AE7-4708-AFDE-D91A941220B8}"/>
              </a:ext>
            </a:extLst>
          </p:cNvPr>
          <p:cNvSpPr/>
          <p:nvPr/>
        </p:nvSpPr>
        <p:spPr>
          <a:xfrm rot="16808817" flipV="1">
            <a:off x="7027631" y="660912"/>
            <a:ext cx="958856" cy="2974638"/>
          </a:xfrm>
          <a:prstGeom prst="wedgeRoundRect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200" i="1" dirty="0"/>
              <a:t>The subjects are intimately linked to the</a:t>
            </a:r>
            <a:br>
              <a:rPr lang="en-GB" sz="1200" i="1" dirty="0"/>
            </a:br>
            <a:r>
              <a:rPr lang="en-GB" sz="1200" i="1" dirty="0"/>
              <a:t>* Institute of Geography;</a:t>
            </a:r>
            <a:br>
              <a:rPr lang="en-GB" sz="1200" i="1" dirty="0"/>
            </a:br>
            <a:r>
              <a:rPr lang="en-GB" sz="1200" i="1" dirty="0"/>
              <a:t>* Institute of Geology and Mineralogy;</a:t>
            </a:r>
          </a:p>
          <a:p>
            <a:r>
              <a:rPr lang="en-GB" sz="1200" i="1" dirty="0"/>
              <a:t>* Institute for Geophysics and Meteorology</a:t>
            </a:r>
            <a:endParaRPr lang="de-DE" sz="1200" i="1" dirty="0"/>
          </a:p>
        </p:txBody>
      </p:sp>
    </p:spTree>
    <p:extLst>
      <p:ext uri="{BB962C8B-B14F-4D97-AF65-F5344CB8AC3E}">
        <p14:creationId xmlns:p14="http://schemas.microsoft.com/office/powerpoint/2010/main" val="417588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96"/>
    </mc:Choice>
    <mc:Fallback xmlns="">
      <p:transition spd="slow" advTm="9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Abgerundetes Rechteck 96"/>
          <p:cNvSpPr/>
          <p:nvPr/>
        </p:nvSpPr>
        <p:spPr>
          <a:xfrm>
            <a:off x="370136" y="224645"/>
            <a:ext cx="8403728" cy="640870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tabLst>
                <a:tab pos="2962275" algn="l"/>
                <a:tab pos="5738813" algn="r"/>
              </a:tabLst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Cologne</a:t>
            </a:r>
            <a:r>
              <a:rPr lang="en-GB" sz="2000" b="1" dirty="0"/>
              <a:t>     </a:t>
            </a:r>
          </a:p>
          <a:p>
            <a:pPr>
              <a:tabLst>
                <a:tab pos="2962275" algn="l"/>
                <a:tab pos="5738813" algn="r"/>
              </a:tabLst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Department of Geosciences</a:t>
            </a:r>
          </a:p>
          <a:p>
            <a:pPr>
              <a:tabLst>
                <a:tab pos="2962275" algn="l"/>
                <a:tab pos="5738813" algn="r"/>
              </a:tabLst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0" name="Abgerundetes Rechteck 199"/>
          <p:cNvSpPr/>
          <p:nvPr/>
        </p:nvSpPr>
        <p:spPr>
          <a:xfrm>
            <a:off x="531718" y="1683755"/>
            <a:ext cx="8098130" cy="480558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tabLst>
                <a:tab pos="2962275" algn="l"/>
                <a:tab pos="5738813" algn="r"/>
              </a:tabLst>
            </a:pPr>
            <a:endParaRPr lang="en-GB" sz="1400" b="1" dirty="0"/>
          </a:p>
          <a:p>
            <a:pPr algn="r">
              <a:tabLst>
                <a:tab pos="2962275" algn="l"/>
                <a:tab pos="5738813" algn="r"/>
              </a:tabLst>
            </a:pPr>
            <a:endParaRPr lang="en-GB" b="1" dirty="0"/>
          </a:p>
          <a:p>
            <a:pPr algn="r">
              <a:tabLst>
                <a:tab pos="2962275" algn="l"/>
                <a:tab pos="5738813" algn="r"/>
              </a:tabLst>
            </a:pPr>
            <a:endParaRPr lang="en-GB" b="1" dirty="0"/>
          </a:p>
          <a:p>
            <a:pPr algn="r">
              <a:tabLst>
                <a:tab pos="2962275" algn="l"/>
                <a:tab pos="5738813" algn="r"/>
              </a:tabLst>
            </a:pPr>
            <a:endParaRPr lang="en-GB" b="1" dirty="0"/>
          </a:p>
        </p:txBody>
      </p:sp>
      <p:sp>
        <p:nvSpPr>
          <p:cNvPr id="9" name="Rechteck 8"/>
          <p:cNvSpPr/>
          <p:nvPr/>
        </p:nvSpPr>
        <p:spPr>
          <a:xfrm>
            <a:off x="4294617" y="512674"/>
            <a:ext cx="1595077" cy="5792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/>
              <a:t>Geography</a:t>
            </a:r>
          </a:p>
        </p:txBody>
      </p:sp>
      <p:sp>
        <p:nvSpPr>
          <p:cNvPr id="194" name="Rechteck 193"/>
          <p:cNvSpPr/>
          <p:nvPr/>
        </p:nvSpPr>
        <p:spPr>
          <a:xfrm>
            <a:off x="5938759" y="296650"/>
            <a:ext cx="1871324" cy="5792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GB" sz="1400" b="1" dirty="0"/>
              <a:t>Geology &amp; Mineralogy, Crystallography</a:t>
            </a:r>
          </a:p>
        </p:txBody>
      </p:sp>
      <p:sp>
        <p:nvSpPr>
          <p:cNvPr id="195" name="Rechteck 194"/>
          <p:cNvSpPr/>
          <p:nvPr/>
        </p:nvSpPr>
        <p:spPr>
          <a:xfrm>
            <a:off x="6810778" y="933673"/>
            <a:ext cx="1595077" cy="702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400" b="1" dirty="0"/>
              <a:t>Geophysics, Meteorology</a:t>
            </a:r>
          </a:p>
        </p:txBody>
      </p:sp>
      <p:sp>
        <p:nvSpPr>
          <p:cNvPr id="196" name="Slide Number Placeholder 19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A39F-551D-4A34-9FB1-903C1B515546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197" name="Grafik 1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335" y="2035846"/>
            <a:ext cx="1643788" cy="561253"/>
          </a:xfrm>
          <a:prstGeom prst="rect">
            <a:avLst/>
          </a:prstGeom>
        </p:spPr>
      </p:pic>
      <p:sp>
        <p:nvSpPr>
          <p:cNvPr id="203" name="Sprechblase: rechteckig mit abgerundeten Ecken 202">
            <a:extLst>
              <a:ext uri="{FF2B5EF4-FFF2-40B4-BE49-F238E27FC236}">
                <a16:creationId xmlns:a16="http://schemas.microsoft.com/office/drawing/2014/main" id="{FEE397DA-B454-40D0-BE8C-EF84FBDA84C2}"/>
              </a:ext>
            </a:extLst>
          </p:cNvPr>
          <p:cNvSpPr/>
          <p:nvPr/>
        </p:nvSpPr>
        <p:spPr>
          <a:xfrm rot="15960598">
            <a:off x="3671166" y="1152409"/>
            <a:ext cx="1002685" cy="2371420"/>
          </a:xfrm>
          <a:prstGeom prst="wedgeRoundRect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n-GB" sz="1600" i="1" dirty="0"/>
              <a:t>The GSGS is open to doctoral candidates in all geoscience subjects</a:t>
            </a:r>
          </a:p>
        </p:txBody>
      </p:sp>
    </p:spTree>
    <p:extLst>
      <p:ext uri="{BB962C8B-B14F-4D97-AF65-F5344CB8AC3E}">
        <p14:creationId xmlns:p14="http://schemas.microsoft.com/office/powerpoint/2010/main" val="126397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2"/>
    </mc:Choice>
    <mc:Fallback xmlns="">
      <p:transition spd="slow" advTm="7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  <p:bldP spid="2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Abgerundetes Rechteck 96"/>
          <p:cNvSpPr/>
          <p:nvPr/>
        </p:nvSpPr>
        <p:spPr>
          <a:xfrm>
            <a:off x="370136" y="224645"/>
            <a:ext cx="8403728" cy="640870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tabLst>
                <a:tab pos="2962275" algn="l"/>
                <a:tab pos="5738813" algn="r"/>
              </a:tabLst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Cologne</a:t>
            </a:r>
            <a:r>
              <a:rPr lang="en-GB" sz="2000" b="1" dirty="0"/>
              <a:t>     </a:t>
            </a:r>
          </a:p>
          <a:p>
            <a:pPr>
              <a:tabLst>
                <a:tab pos="2962275" algn="l"/>
                <a:tab pos="5738813" algn="r"/>
              </a:tabLst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Department of Geosciences</a:t>
            </a:r>
          </a:p>
          <a:p>
            <a:pPr>
              <a:tabLst>
                <a:tab pos="2962275" algn="l"/>
                <a:tab pos="5738813" algn="r"/>
              </a:tabLst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0" name="Abgerundetes Rechteck 199"/>
          <p:cNvSpPr/>
          <p:nvPr/>
        </p:nvSpPr>
        <p:spPr>
          <a:xfrm>
            <a:off x="531718" y="1683755"/>
            <a:ext cx="8098130" cy="480558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tabLst>
                <a:tab pos="2962275" algn="l"/>
                <a:tab pos="5738813" algn="r"/>
              </a:tabLst>
            </a:pPr>
            <a:endParaRPr lang="en-GB" sz="1400" b="1" dirty="0"/>
          </a:p>
          <a:p>
            <a:pPr algn="r">
              <a:tabLst>
                <a:tab pos="2962275" algn="l"/>
                <a:tab pos="5738813" algn="r"/>
              </a:tabLst>
            </a:pPr>
            <a:endParaRPr lang="en-GB" b="1" dirty="0"/>
          </a:p>
          <a:p>
            <a:pPr algn="r">
              <a:tabLst>
                <a:tab pos="2962275" algn="l"/>
                <a:tab pos="5738813" algn="r"/>
              </a:tabLst>
            </a:pPr>
            <a:endParaRPr lang="en-GB" b="1" dirty="0"/>
          </a:p>
          <a:p>
            <a:pPr algn="r">
              <a:tabLst>
                <a:tab pos="2962275" algn="l"/>
                <a:tab pos="5738813" algn="r"/>
              </a:tabLst>
            </a:pPr>
            <a:endParaRPr lang="en-GB" b="1" dirty="0"/>
          </a:p>
        </p:txBody>
      </p:sp>
      <p:sp>
        <p:nvSpPr>
          <p:cNvPr id="9" name="Rechteck 8"/>
          <p:cNvSpPr/>
          <p:nvPr/>
        </p:nvSpPr>
        <p:spPr>
          <a:xfrm>
            <a:off x="4294617" y="512674"/>
            <a:ext cx="1595077" cy="5792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/>
              <a:t>Geography</a:t>
            </a:r>
          </a:p>
        </p:txBody>
      </p:sp>
      <p:sp>
        <p:nvSpPr>
          <p:cNvPr id="194" name="Rechteck 193"/>
          <p:cNvSpPr/>
          <p:nvPr/>
        </p:nvSpPr>
        <p:spPr>
          <a:xfrm>
            <a:off x="5938759" y="296650"/>
            <a:ext cx="1871324" cy="5792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GB" sz="1400" b="1" dirty="0"/>
              <a:t>Geology &amp; Mineralogy, Crystallography</a:t>
            </a:r>
          </a:p>
        </p:txBody>
      </p:sp>
      <p:sp>
        <p:nvSpPr>
          <p:cNvPr id="195" name="Rechteck 194"/>
          <p:cNvSpPr/>
          <p:nvPr/>
        </p:nvSpPr>
        <p:spPr>
          <a:xfrm>
            <a:off x="6810778" y="933673"/>
            <a:ext cx="1595077" cy="702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400" b="1" dirty="0"/>
              <a:t>Geophysics, Meteorology</a:t>
            </a:r>
          </a:p>
        </p:txBody>
      </p:sp>
      <p:grpSp>
        <p:nvGrpSpPr>
          <p:cNvPr id="6" name="Gruppieren 7"/>
          <p:cNvGrpSpPr/>
          <p:nvPr/>
        </p:nvGrpSpPr>
        <p:grpSpPr>
          <a:xfrm>
            <a:off x="997000" y="1740864"/>
            <a:ext cx="4265461" cy="1098318"/>
            <a:chOff x="1208584" y="1704863"/>
            <a:chExt cx="4620916" cy="1098318"/>
          </a:xfrm>
        </p:grpSpPr>
        <p:sp>
          <p:nvSpPr>
            <p:cNvPr id="244" name="Abgerundetes Rechteck 243"/>
            <p:cNvSpPr/>
            <p:nvPr/>
          </p:nvSpPr>
          <p:spPr>
            <a:xfrm>
              <a:off x="1208584" y="1704863"/>
              <a:ext cx="4620916" cy="1098318"/>
            </a:xfrm>
            <a:prstGeom prst="roundRect">
              <a:avLst/>
            </a:prstGeom>
            <a:noFill/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r"/>
              <a:r>
                <a:rPr lang="en-GB" sz="1400" b="1" dirty="0"/>
                <a:t>supervising members (Prof/PD)</a:t>
              </a:r>
            </a:p>
          </p:txBody>
        </p:sp>
        <p:sp>
          <p:nvSpPr>
            <p:cNvPr id="208" name="Rechteck 207"/>
            <p:cNvSpPr>
              <a:spLocks noChangeAspect="1"/>
            </p:cNvSpPr>
            <p:nvPr/>
          </p:nvSpPr>
          <p:spPr>
            <a:xfrm>
              <a:off x="5176388" y="2249432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9" name="Rechteck 208"/>
            <p:cNvSpPr>
              <a:spLocks noChangeAspect="1"/>
            </p:cNvSpPr>
            <p:nvPr/>
          </p:nvSpPr>
          <p:spPr>
            <a:xfrm>
              <a:off x="4450406" y="2249432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0" name="Rechteck 209"/>
            <p:cNvSpPr>
              <a:spLocks noChangeAspect="1"/>
            </p:cNvSpPr>
            <p:nvPr/>
          </p:nvSpPr>
          <p:spPr>
            <a:xfrm>
              <a:off x="3724424" y="2249432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1" name="Rechteck 210"/>
            <p:cNvSpPr>
              <a:spLocks noChangeAspect="1"/>
            </p:cNvSpPr>
            <p:nvPr/>
          </p:nvSpPr>
          <p:spPr>
            <a:xfrm>
              <a:off x="5266388" y="2393760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2" name="Rechteck 211"/>
            <p:cNvSpPr>
              <a:spLocks noChangeAspect="1"/>
            </p:cNvSpPr>
            <p:nvPr/>
          </p:nvSpPr>
          <p:spPr>
            <a:xfrm>
              <a:off x="4540406" y="2393760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3" name="Rechteck 212"/>
            <p:cNvSpPr>
              <a:spLocks noChangeAspect="1"/>
            </p:cNvSpPr>
            <p:nvPr/>
          </p:nvSpPr>
          <p:spPr>
            <a:xfrm>
              <a:off x="3814424" y="2393760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4" name="Rechteck 213"/>
            <p:cNvSpPr>
              <a:spLocks noChangeAspect="1"/>
            </p:cNvSpPr>
            <p:nvPr/>
          </p:nvSpPr>
          <p:spPr>
            <a:xfrm>
              <a:off x="5398130" y="2321596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5" name="Rechteck 214"/>
            <p:cNvSpPr>
              <a:spLocks noChangeAspect="1"/>
            </p:cNvSpPr>
            <p:nvPr/>
          </p:nvSpPr>
          <p:spPr>
            <a:xfrm>
              <a:off x="4672148" y="2321596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6" name="Rechteck 215"/>
            <p:cNvSpPr>
              <a:spLocks noChangeAspect="1"/>
            </p:cNvSpPr>
            <p:nvPr/>
          </p:nvSpPr>
          <p:spPr>
            <a:xfrm>
              <a:off x="3946166" y="2321596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7" name="Rechteck 216"/>
            <p:cNvSpPr>
              <a:spLocks noChangeAspect="1"/>
            </p:cNvSpPr>
            <p:nvPr/>
          </p:nvSpPr>
          <p:spPr>
            <a:xfrm>
              <a:off x="5547328" y="2450704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8" name="Rechteck 217"/>
            <p:cNvSpPr>
              <a:spLocks noChangeAspect="1"/>
            </p:cNvSpPr>
            <p:nvPr/>
          </p:nvSpPr>
          <p:spPr>
            <a:xfrm>
              <a:off x="4821346" y="2450704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9" name="Rechteck 218"/>
            <p:cNvSpPr>
              <a:spLocks noChangeAspect="1"/>
            </p:cNvSpPr>
            <p:nvPr/>
          </p:nvSpPr>
          <p:spPr>
            <a:xfrm>
              <a:off x="4095364" y="2450704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0" name="Rechteck 219"/>
            <p:cNvSpPr>
              <a:spLocks noChangeAspect="1"/>
            </p:cNvSpPr>
            <p:nvPr/>
          </p:nvSpPr>
          <p:spPr>
            <a:xfrm>
              <a:off x="5354092" y="2507648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1" name="Rechteck 220"/>
            <p:cNvSpPr>
              <a:spLocks noChangeAspect="1"/>
            </p:cNvSpPr>
            <p:nvPr/>
          </p:nvSpPr>
          <p:spPr>
            <a:xfrm>
              <a:off x="4628110" y="2507648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2" name="Rechteck 221"/>
            <p:cNvSpPr>
              <a:spLocks noChangeAspect="1"/>
            </p:cNvSpPr>
            <p:nvPr/>
          </p:nvSpPr>
          <p:spPr>
            <a:xfrm>
              <a:off x="3902128" y="2507648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3" name="Rechteck 222"/>
            <p:cNvSpPr>
              <a:spLocks noChangeAspect="1"/>
            </p:cNvSpPr>
            <p:nvPr/>
          </p:nvSpPr>
          <p:spPr>
            <a:xfrm>
              <a:off x="5160856" y="2564592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4" name="Rechteck 223"/>
            <p:cNvSpPr>
              <a:spLocks noChangeAspect="1"/>
            </p:cNvSpPr>
            <p:nvPr/>
          </p:nvSpPr>
          <p:spPr>
            <a:xfrm>
              <a:off x="4434874" y="2564592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5" name="Rechteck 224"/>
            <p:cNvSpPr>
              <a:spLocks noChangeAspect="1"/>
            </p:cNvSpPr>
            <p:nvPr/>
          </p:nvSpPr>
          <p:spPr>
            <a:xfrm>
              <a:off x="3708892" y="2564592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6" name="Rechteck 225"/>
            <p:cNvSpPr>
              <a:spLocks noChangeAspect="1"/>
            </p:cNvSpPr>
            <p:nvPr/>
          </p:nvSpPr>
          <p:spPr>
            <a:xfrm>
              <a:off x="5118692" y="2418968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7" name="Rechteck 226"/>
            <p:cNvSpPr>
              <a:spLocks noChangeAspect="1"/>
            </p:cNvSpPr>
            <p:nvPr/>
          </p:nvSpPr>
          <p:spPr>
            <a:xfrm>
              <a:off x="4392710" y="2418968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8" name="Rechteck 227"/>
            <p:cNvSpPr>
              <a:spLocks noChangeAspect="1"/>
            </p:cNvSpPr>
            <p:nvPr/>
          </p:nvSpPr>
          <p:spPr>
            <a:xfrm>
              <a:off x="3666728" y="2418968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9" name="Rechteck 228"/>
            <p:cNvSpPr>
              <a:spLocks noChangeAspect="1"/>
            </p:cNvSpPr>
            <p:nvPr/>
          </p:nvSpPr>
          <p:spPr>
            <a:xfrm>
              <a:off x="5076528" y="2273344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0" name="Rechteck 229"/>
            <p:cNvSpPr>
              <a:spLocks noChangeAspect="1"/>
            </p:cNvSpPr>
            <p:nvPr/>
          </p:nvSpPr>
          <p:spPr>
            <a:xfrm>
              <a:off x="4350546" y="2273344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1" name="Rechteck 230"/>
            <p:cNvSpPr>
              <a:spLocks noChangeAspect="1"/>
            </p:cNvSpPr>
            <p:nvPr/>
          </p:nvSpPr>
          <p:spPr>
            <a:xfrm>
              <a:off x="3624564" y="2273344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2" name="Rechteck 231"/>
            <p:cNvSpPr>
              <a:spLocks noChangeAspect="1"/>
            </p:cNvSpPr>
            <p:nvPr/>
          </p:nvSpPr>
          <p:spPr>
            <a:xfrm>
              <a:off x="5326168" y="2196076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3" name="Rechteck 232"/>
            <p:cNvSpPr>
              <a:spLocks noChangeAspect="1"/>
            </p:cNvSpPr>
            <p:nvPr/>
          </p:nvSpPr>
          <p:spPr>
            <a:xfrm>
              <a:off x="4600186" y="2196076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4" name="Rechteck 233"/>
            <p:cNvSpPr>
              <a:spLocks noChangeAspect="1"/>
            </p:cNvSpPr>
            <p:nvPr/>
          </p:nvSpPr>
          <p:spPr>
            <a:xfrm>
              <a:off x="3874204" y="2196076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5" name="Rechteck 234"/>
            <p:cNvSpPr>
              <a:spLocks noChangeAspect="1"/>
            </p:cNvSpPr>
            <p:nvPr/>
          </p:nvSpPr>
          <p:spPr>
            <a:xfrm>
              <a:off x="5413696" y="2118808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6" name="Rechteck 235"/>
            <p:cNvSpPr>
              <a:spLocks noChangeAspect="1"/>
            </p:cNvSpPr>
            <p:nvPr/>
          </p:nvSpPr>
          <p:spPr>
            <a:xfrm>
              <a:off x="4687714" y="2118808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7" name="Rechteck 236"/>
            <p:cNvSpPr>
              <a:spLocks noChangeAspect="1"/>
            </p:cNvSpPr>
            <p:nvPr/>
          </p:nvSpPr>
          <p:spPr>
            <a:xfrm>
              <a:off x="3961732" y="2118808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8" name="Rechteck 237"/>
            <p:cNvSpPr>
              <a:spLocks noChangeAspect="1"/>
            </p:cNvSpPr>
            <p:nvPr/>
          </p:nvSpPr>
          <p:spPr>
            <a:xfrm>
              <a:off x="5140206" y="2105104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9" name="Rechteck 238"/>
            <p:cNvSpPr>
              <a:spLocks noChangeAspect="1"/>
            </p:cNvSpPr>
            <p:nvPr/>
          </p:nvSpPr>
          <p:spPr>
            <a:xfrm>
              <a:off x="4414224" y="2105104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0" name="Rechteck 239"/>
            <p:cNvSpPr>
              <a:spLocks noChangeAspect="1"/>
            </p:cNvSpPr>
            <p:nvPr/>
          </p:nvSpPr>
          <p:spPr>
            <a:xfrm>
              <a:off x="3688242" y="2105104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1" name="Rechteck 240"/>
            <p:cNvSpPr>
              <a:spLocks noChangeAspect="1"/>
            </p:cNvSpPr>
            <p:nvPr/>
          </p:nvSpPr>
          <p:spPr>
            <a:xfrm>
              <a:off x="4964804" y="2172464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2" name="Rechteck 241"/>
            <p:cNvSpPr>
              <a:spLocks noChangeAspect="1"/>
            </p:cNvSpPr>
            <p:nvPr/>
          </p:nvSpPr>
          <p:spPr>
            <a:xfrm>
              <a:off x="4238822" y="2172464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3" name="Rechteck 242"/>
            <p:cNvSpPr>
              <a:spLocks noChangeAspect="1"/>
            </p:cNvSpPr>
            <p:nvPr/>
          </p:nvSpPr>
          <p:spPr>
            <a:xfrm>
              <a:off x="3512840" y="2172464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96" name="Slide Number Placeholder 19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A39F-551D-4A34-9FB1-903C1B515546}" type="slidenum">
              <a:rPr lang="de-DE" smtClean="0"/>
              <a:pPr/>
              <a:t>4</a:t>
            </a:fld>
            <a:endParaRPr lang="de-DE"/>
          </a:p>
        </p:txBody>
      </p:sp>
      <p:grpSp>
        <p:nvGrpSpPr>
          <p:cNvPr id="206" name="Group 186"/>
          <p:cNvGrpSpPr/>
          <p:nvPr/>
        </p:nvGrpSpPr>
        <p:grpSpPr>
          <a:xfrm>
            <a:off x="664655" y="2982296"/>
            <a:ext cx="1821630" cy="1202785"/>
            <a:chOff x="783271" y="2946295"/>
            <a:chExt cx="1821630" cy="1202785"/>
          </a:xfrm>
        </p:grpSpPr>
        <p:sp>
          <p:nvSpPr>
            <p:cNvPr id="207" name="Rechteck 206"/>
            <p:cNvSpPr>
              <a:spLocks noChangeAspect="1"/>
            </p:cNvSpPr>
            <p:nvPr/>
          </p:nvSpPr>
          <p:spPr>
            <a:xfrm>
              <a:off x="2209984" y="3235053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6" name="Rechteck 245"/>
            <p:cNvSpPr>
              <a:spLocks noChangeAspect="1"/>
            </p:cNvSpPr>
            <p:nvPr/>
          </p:nvSpPr>
          <p:spPr>
            <a:xfrm>
              <a:off x="1622924" y="3379381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8" name="Rechteck 247"/>
            <p:cNvSpPr>
              <a:spLocks noChangeAspect="1"/>
            </p:cNvSpPr>
            <p:nvPr/>
          </p:nvSpPr>
          <p:spPr>
            <a:xfrm>
              <a:off x="1074395" y="3307217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1" name="Rechteck 250"/>
            <p:cNvSpPr>
              <a:spLocks noChangeAspect="1"/>
            </p:cNvSpPr>
            <p:nvPr/>
          </p:nvSpPr>
          <p:spPr>
            <a:xfrm>
              <a:off x="1882253" y="3436325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2" name="Rechteck 251"/>
            <p:cNvSpPr>
              <a:spLocks noChangeAspect="1"/>
            </p:cNvSpPr>
            <p:nvPr/>
          </p:nvSpPr>
          <p:spPr>
            <a:xfrm>
              <a:off x="1212116" y="3436325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3" name="Rechteck 252"/>
            <p:cNvSpPr>
              <a:spLocks noChangeAspect="1"/>
            </p:cNvSpPr>
            <p:nvPr/>
          </p:nvSpPr>
          <p:spPr>
            <a:xfrm>
              <a:off x="1703882" y="3493269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4" name="Rechteck 253"/>
            <p:cNvSpPr>
              <a:spLocks noChangeAspect="1"/>
            </p:cNvSpPr>
            <p:nvPr/>
          </p:nvSpPr>
          <p:spPr>
            <a:xfrm>
              <a:off x="1033744" y="3493269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5" name="Rechteck 254"/>
            <p:cNvSpPr>
              <a:spLocks noChangeAspect="1"/>
            </p:cNvSpPr>
            <p:nvPr/>
          </p:nvSpPr>
          <p:spPr>
            <a:xfrm>
              <a:off x="2156727" y="3404589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6" name="Rechteck 255"/>
            <p:cNvSpPr>
              <a:spLocks noChangeAspect="1"/>
            </p:cNvSpPr>
            <p:nvPr/>
          </p:nvSpPr>
          <p:spPr>
            <a:xfrm>
              <a:off x="1381491" y="3355779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2" name="Rechteck 261"/>
            <p:cNvSpPr>
              <a:spLocks noChangeAspect="1"/>
            </p:cNvSpPr>
            <p:nvPr/>
          </p:nvSpPr>
          <p:spPr>
            <a:xfrm>
              <a:off x="1007968" y="3181697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3" name="Rechteck 262"/>
            <p:cNvSpPr>
              <a:spLocks noChangeAspect="1"/>
            </p:cNvSpPr>
            <p:nvPr/>
          </p:nvSpPr>
          <p:spPr>
            <a:xfrm>
              <a:off x="1758901" y="3104429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4" name="Rechteck 263"/>
            <p:cNvSpPr>
              <a:spLocks noChangeAspect="1"/>
            </p:cNvSpPr>
            <p:nvPr/>
          </p:nvSpPr>
          <p:spPr>
            <a:xfrm>
              <a:off x="1088763" y="3104429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5" name="Rechteck 264"/>
            <p:cNvSpPr>
              <a:spLocks noChangeAspect="1"/>
            </p:cNvSpPr>
            <p:nvPr/>
          </p:nvSpPr>
          <p:spPr>
            <a:xfrm>
              <a:off x="2176586" y="3090725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6" name="Rechteck 265"/>
            <p:cNvSpPr>
              <a:spLocks noChangeAspect="1"/>
            </p:cNvSpPr>
            <p:nvPr/>
          </p:nvSpPr>
          <p:spPr>
            <a:xfrm>
              <a:off x="1506448" y="3090725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7" name="Rechteck 266"/>
            <p:cNvSpPr>
              <a:spLocks noChangeAspect="1"/>
            </p:cNvSpPr>
            <p:nvPr/>
          </p:nvSpPr>
          <p:spPr>
            <a:xfrm>
              <a:off x="2014676" y="3158085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9" name="Rechteck 268"/>
            <p:cNvSpPr>
              <a:spLocks noChangeAspect="1"/>
            </p:cNvSpPr>
            <p:nvPr/>
          </p:nvSpPr>
          <p:spPr>
            <a:xfrm>
              <a:off x="1344539" y="3158085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0" name="Abgerundetes Rechteck 269"/>
            <p:cNvSpPr/>
            <p:nvPr/>
          </p:nvSpPr>
          <p:spPr>
            <a:xfrm>
              <a:off x="783271" y="2946295"/>
              <a:ext cx="1821630" cy="1202785"/>
            </a:xfrm>
            <a:prstGeom prst="roundRect">
              <a:avLst/>
            </a:prstGeom>
            <a:noFill/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r>
                <a:rPr lang="en-GB" sz="1400" b="1" dirty="0"/>
                <a:t>external supervising members (Prof/Dr)</a:t>
              </a:r>
            </a:p>
          </p:txBody>
        </p:sp>
      </p:grpSp>
      <p:pic>
        <p:nvPicPr>
          <p:cNvPr id="197" name="Grafik 1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125" y="2032533"/>
            <a:ext cx="1643788" cy="561253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9F3D2C3-AA87-4D2F-80C8-F7A6BF8A02D0}"/>
              </a:ext>
            </a:extLst>
          </p:cNvPr>
          <p:cNvGrpSpPr/>
          <p:nvPr/>
        </p:nvGrpSpPr>
        <p:grpSpPr>
          <a:xfrm>
            <a:off x="864062" y="4545121"/>
            <a:ext cx="7178644" cy="1728192"/>
            <a:chOff x="864062" y="4545121"/>
            <a:chExt cx="7178644" cy="1728192"/>
          </a:xfrm>
        </p:grpSpPr>
        <p:sp>
          <p:nvSpPr>
            <p:cNvPr id="43" name="Abgerundetes Rechteck 42"/>
            <p:cNvSpPr/>
            <p:nvPr/>
          </p:nvSpPr>
          <p:spPr>
            <a:xfrm>
              <a:off x="864062" y="4545121"/>
              <a:ext cx="7178644" cy="1728192"/>
            </a:xfrm>
            <a:prstGeom prst="roundRect">
              <a:avLst/>
            </a:prstGeom>
            <a:noFill/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r"/>
              <a:endParaRPr lang="en-GB" sz="1400" b="1" dirty="0"/>
            </a:p>
          </p:txBody>
        </p: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07E8E146-EA83-483C-86B3-DDC74A7683E3}"/>
                </a:ext>
              </a:extLst>
            </p:cNvPr>
            <p:cNvGrpSpPr/>
            <p:nvPr/>
          </p:nvGrpSpPr>
          <p:grpSpPr>
            <a:xfrm>
              <a:off x="1979712" y="5545055"/>
              <a:ext cx="4577062" cy="656250"/>
              <a:chOff x="3399175" y="5545055"/>
              <a:chExt cx="4577062" cy="656250"/>
            </a:xfrm>
          </p:grpSpPr>
          <p:sp>
            <p:nvSpPr>
              <p:cNvPr id="3" name="Ellipse 2"/>
              <p:cNvSpPr/>
              <p:nvPr/>
            </p:nvSpPr>
            <p:spPr>
              <a:xfrm>
                <a:off x="6587970" y="554505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5" name="Ellipse 114"/>
              <p:cNvSpPr/>
              <p:nvPr/>
            </p:nvSpPr>
            <p:spPr>
              <a:xfrm>
                <a:off x="6809180" y="554505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6" name="Ellipse 115"/>
              <p:cNvSpPr/>
              <p:nvPr/>
            </p:nvSpPr>
            <p:spPr>
              <a:xfrm>
                <a:off x="7030390" y="554505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7" name="Ellipse 116"/>
              <p:cNvSpPr/>
              <p:nvPr/>
            </p:nvSpPr>
            <p:spPr>
              <a:xfrm>
                <a:off x="7251599" y="554505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8" name="Ellipse 117"/>
              <p:cNvSpPr/>
              <p:nvPr/>
            </p:nvSpPr>
            <p:spPr>
              <a:xfrm>
                <a:off x="7472809" y="554505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9" name="Ellipse 118"/>
              <p:cNvSpPr/>
              <p:nvPr/>
            </p:nvSpPr>
            <p:spPr>
              <a:xfrm>
                <a:off x="7694019" y="554505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0" name="Ellipse 119"/>
              <p:cNvSpPr/>
              <p:nvPr/>
            </p:nvSpPr>
            <p:spPr>
              <a:xfrm>
                <a:off x="6646859" y="569745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1" name="Ellipse 120"/>
              <p:cNvSpPr/>
              <p:nvPr/>
            </p:nvSpPr>
            <p:spPr>
              <a:xfrm>
                <a:off x="6868068" y="569745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2" name="Ellipse 121"/>
              <p:cNvSpPr/>
              <p:nvPr/>
            </p:nvSpPr>
            <p:spPr>
              <a:xfrm>
                <a:off x="7089278" y="569745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3" name="Ellipse 122"/>
              <p:cNvSpPr/>
              <p:nvPr/>
            </p:nvSpPr>
            <p:spPr>
              <a:xfrm>
                <a:off x="7310488" y="569745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4" name="Ellipse 123"/>
              <p:cNvSpPr/>
              <p:nvPr/>
            </p:nvSpPr>
            <p:spPr>
              <a:xfrm>
                <a:off x="7531698" y="569745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5" name="Ellipse 124"/>
              <p:cNvSpPr/>
              <p:nvPr/>
            </p:nvSpPr>
            <p:spPr>
              <a:xfrm>
                <a:off x="7752908" y="569745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6" name="Ellipse 125"/>
              <p:cNvSpPr/>
              <p:nvPr/>
            </p:nvSpPr>
            <p:spPr>
              <a:xfrm>
                <a:off x="6571096" y="584985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7" name="Ellipse 126"/>
              <p:cNvSpPr/>
              <p:nvPr/>
            </p:nvSpPr>
            <p:spPr>
              <a:xfrm>
                <a:off x="6792306" y="584985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8" name="Ellipse 127"/>
              <p:cNvSpPr/>
              <p:nvPr/>
            </p:nvSpPr>
            <p:spPr>
              <a:xfrm>
                <a:off x="7013516" y="584985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9" name="Ellipse 128"/>
              <p:cNvSpPr/>
              <p:nvPr/>
            </p:nvSpPr>
            <p:spPr>
              <a:xfrm>
                <a:off x="7234726" y="584985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0" name="Ellipse 129"/>
              <p:cNvSpPr/>
              <p:nvPr/>
            </p:nvSpPr>
            <p:spPr>
              <a:xfrm>
                <a:off x="7455935" y="584985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1" name="Ellipse 130"/>
              <p:cNvSpPr/>
              <p:nvPr/>
            </p:nvSpPr>
            <p:spPr>
              <a:xfrm>
                <a:off x="7677145" y="584985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2" name="Ellipse 131"/>
              <p:cNvSpPr/>
              <p:nvPr/>
            </p:nvSpPr>
            <p:spPr>
              <a:xfrm>
                <a:off x="6704034" y="600225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3" name="Ellipse 132"/>
              <p:cNvSpPr/>
              <p:nvPr/>
            </p:nvSpPr>
            <p:spPr>
              <a:xfrm>
                <a:off x="6925244" y="600225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4" name="Ellipse 133"/>
              <p:cNvSpPr/>
              <p:nvPr/>
            </p:nvSpPr>
            <p:spPr>
              <a:xfrm>
                <a:off x="7146454" y="600225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5" name="Ellipse 134"/>
              <p:cNvSpPr/>
              <p:nvPr/>
            </p:nvSpPr>
            <p:spPr>
              <a:xfrm>
                <a:off x="7367663" y="600225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6" name="Ellipse 135"/>
              <p:cNvSpPr/>
              <p:nvPr/>
            </p:nvSpPr>
            <p:spPr>
              <a:xfrm>
                <a:off x="7588873" y="600225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7810083" y="600225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8" name="Ellipse 137"/>
              <p:cNvSpPr/>
              <p:nvPr/>
            </p:nvSpPr>
            <p:spPr>
              <a:xfrm>
                <a:off x="5002009" y="5554580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9" name="Ellipse 138"/>
              <p:cNvSpPr/>
              <p:nvPr/>
            </p:nvSpPr>
            <p:spPr>
              <a:xfrm>
                <a:off x="5223219" y="5554580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0" name="Ellipse 139"/>
              <p:cNvSpPr/>
              <p:nvPr/>
            </p:nvSpPr>
            <p:spPr>
              <a:xfrm>
                <a:off x="5444429" y="5554580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1" name="Ellipse 140"/>
              <p:cNvSpPr/>
              <p:nvPr/>
            </p:nvSpPr>
            <p:spPr>
              <a:xfrm>
                <a:off x="5665639" y="5554580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2" name="Ellipse 141"/>
              <p:cNvSpPr/>
              <p:nvPr/>
            </p:nvSpPr>
            <p:spPr>
              <a:xfrm>
                <a:off x="5886849" y="5554580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3" name="Ellipse 142"/>
              <p:cNvSpPr/>
              <p:nvPr/>
            </p:nvSpPr>
            <p:spPr>
              <a:xfrm>
                <a:off x="6108059" y="5554580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4" name="Ellipse 143"/>
              <p:cNvSpPr/>
              <p:nvPr/>
            </p:nvSpPr>
            <p:spPr>
              <a:xfrm>
                <a:off x="5060898" y="5706980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5" name="Ellipse 144"/>
              <p:cNvSpPr/>
              <p:nvPr/>
            </p:nvSpPr>
            <p:spPr>
              <a:xfrm>
                <a:off x="5282108" y="5706980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6" name="Ellipse 145"/>
              <p:cNvSpPr/>
              <p:nvPr/>
            </p:nvSpPr>
            <p:spPr>
              <a:xfrm>
                <a:off x="5503318" y="5706980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7" name="Ellipse 146"/>
              <p:cNvSpPr/>
              <p:nvPr/>
            </p:nvSpPr>
            <p:spPr>
              <a:xfrm>
                <a:off x="5724528" y="5706980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8" name="Ellipse 147"/>
              <p:cNvSpPr/>
              <p:nvPr/>
            </p:nvSpPr>
            <p:spPr>
              <a:xfrm>
                <a:off x="5945737" y="5706980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9" name="Ellipse 148"/>
              <p:cNvSpPr/>
              <p:nvPr/>
            </p:nvSpPr>
            <p:spPr>
              <a:xfrm>
                <a:off x="6166947" y="5706980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0" name="Ellipse 149"/>
              <p:cNvSpPr/>
              <p:nvPr/>
            </p:nvSpPr>
            <p:spPr>
              <a:xfrm>
                <a:off x="4985136" y="5859380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1" name="Ellipse 150"/>
              <p:cNvSpPr/>
              <p:nvPr/>
            </p:nvSpPr>
            <p:spPr>
              <a:xfrm>
                <a:off x="5206345" y="5859380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2" name="Ellipse 151"/>
              <p:cNvSpPr/>
              <p:nvPr/>
            </p:nvSpPr>
            <p:spPr>
              <a:xfrm>
                <a:off x="5427555" y="5859380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3" name="Ellipse 152"/>
              <p:cNvSpPr/>
              <p:nvPr/>
            </p:nvSpPr>
            <p:spPr>
              <a:xfrm>
                <a:off x="5648765" y="5859380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4" name="Ellipse 153"/>
              <p:cNvSpPr/>
              <p:nvPr/>
            </p:nvSpPr>
            <p:spPr>
              <a:xfrm>
                <a:off x="5869975" y="5859380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5" name="Ellipse 154"/>
              <p:cNvSpPr/>
              <p:nvPr/>
            </p:nvSpPr>
            <p:spPr>
              <a:xfrm>
                <a:off x="6091185" y="5859380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6" name="Ellipse 155"/>
              <p:cNvSpPr/>
              <p:nvPr/>
            </p:nvSpPr>
            <p:spPr>
              <a:xfrm>
                <a:off x="5118073" y="6011780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7" name="Ellipse 156"/>
              <p:cNvSpPr/>
              <p:nvPr/>
            </p:nvSpPr>
            <p:spPr>
              <a:xfrm>
                <a:off x="5339283" y="6011780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8" name="Ellipse 157"/>
              <p:cNvSpPr/>
              <p:nvPr/>
            </p:nvSpPr>
            <p:spPr>
              <a:xfrm>
                <a:off x="5560493" y="6011780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9" name="Ellipse 158"/>
              <p:cNvSpPr/>
              <p:nvPr/>
            </p:nvSpPr>
            <p:spPr>
              <a:xfrm>
                <a:off x="5781703" y="6011780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0" name="Ellipse 159"/>
              <p:cNvSpPr/>
              <p:nvPr/>
            </p:nvSpPr>
            <p:spPr>
              <a:xfrm>
                <a:off x="6002913" y="6011780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1" name="Ellipse 160"/>
              <p:cNvSpPr/>
              <p:nvPr/>
            </p:nvSpPr>
            <p:spPr>
              <a:xfrm>
                <a:off x="6224123" y="6011780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2" name="Ellipse 161"/>
              <p:cNvSpPr/>
              <p:nvPr/>
            </p:nvSpPr>
            <p:spPr>
              <a:xfrm>
                <a:off x="3416049" y="556410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3" name="Ellipse 162"/>
              <p:cNvSpPr/>
              <p:nvPr/>
            </p:nvSpPr>
            <p:spPr>
              <a:xfrm>
                <a:off x="3637259" y="556410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4" name="Ellipse 163"/>
              <p:cNvSpPr/>
              <p:nvPr/>
            </p:nvSpPr>
            <p:spPr>
              <a:xfrm>
                <a:off x="3858469" y="556410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5" name="Ellipse 164"/>
              <p:cNvSpPr/>
              <p:nvPr/>
            </p:nvSpPr>
            <p:spPr>
              <a:xfrm>
                <a:off x="4079678" y="556410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6" name="Ellipse 165"/>
              <p:cNvSpPr/>
              <p:nvPr/>
            </p:nvSpPr>
            <p:spPr>
              <a:xfrm>
                <a:off x="4300888" y="556410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7" name="Ellipse 166"/>
              <p:cNvSpPr/>
              <p:nvPr/>
            </p:nvSpPr>
            <p:spPr>
              <a:xfrm>
                <a:off x="4522098" y="556410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8" name="Ellipse 167"/>
              <p:cNvSpPr/>
              <p:nvPr/>
            </p:nvSpPr>
            <p:spPr>
              <a:xfrm>
                <a:off x="3474937" y="571650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9" name="Ellipse 168"/>
              <p:cNvSpPr/>
              <p:nvPr/>
            </p:nvSpPr>
            <p:spPr>
              <a:xfrm>
                <a:off x="3696147" y="571650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0" name="Ellipse 169"/>
              <p:cNvSpPr/>
              <p:nvPr/>
            </p:nvSpPr>
            <p:spPr>
              <a:xfrm>
                <a:off x="3917357" y="571650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1" name="Ellipse 170"/>
              <p:cNvSpPr/>
              <p:nvPr/>
            </p:nvSpPr>
            <p:spPr>
              <a:xfrm>
                <a:off x="4138567" y="571650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2" name="Ellipse 171"/>
              <p:cNvSpPr/>
              <p:nvPr/>
            </p:nvSpPr>
            <p:spPr>
              <a:xfrm>
                <a:off x="4359777" y="571650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3" name="Ellipse 172"/>
              <p:cNvSpPr/>
              <p:nvPr/>
            </p:nvSpPr>
            <p:spPr>
              <a:xfrm>
                <a:off x="4580987" y="571650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4" name="Ellipse 173"/>
              <p:cNvSpPr/>
              <p:nvPr/>
            </p:nvSpPr>
            <p:spPr>
              <a:xfrm>
                <a:off x="3399175" y="586890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5" name="Ellipse 174"/>
              <p:cNvSpPr/>
              <p:nvPr/>
            </p:nvSpPr>
            <p:spPr>
              <a:xfrm>
                <a:off x="3620385" y="586890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6" name="Ellipse 175"/>
              <p:cNvSpPr/>
              <p:nvPr/>
            </p:nvSpPr>
            <p:spPr>
              <a:xfrm>
                <a:off x="3841595" y="586890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7" name="Ellipse 176"/>
              <p:cNvSpPr/>
              <p:nvPr/>
            </p:nvSpPr>
            <p:spPr>
              <a:xfrm>
                <a:off x="4062805" y="586890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8" name="Ellipse 177"/>
              <p:cNvSpPr/>
              <p:nvPr/>
            </p:nvSpPr>
            <p:spPr>
              <a:xfrm>
                <a:off x="4284014" y="586890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9" name="Ellipse 178"/>
              <p:cNvSpPr/>
              <p:nvPr/>
            </p:nvSpPr>
            <p:spPr>
              <a:xfrm>
                <a:off x="4505224" y="586890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80" name="Ellipse 179"/>
              <p:cNvSpPr/>
              <p:nvPr/>
            </p:nvSpPr>
            <p:spPr>
              <a:xfrm>
                <a:off x="3532113" y="602130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81" name="Ellipse 180"/>
              <p:cNvSpPr/>
              <p:nvPr/>
            </p:nvSpPr>
            <p:spPr>
              <a:xfrm>
                <a:off x="3753323" y="602130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82" name="Ellipse 181"/>
              <p:cNvSpPr/>
              <p:nvPr/>
            </p:nvSpPr>
            <p:spPr>
              <a:xfrm>
                <a:off x="3974533" y="602130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83" name="Ellipse 182"/>
              <p:cNvSpPr/>
              <p:nvPr/>
            </p:nvSpPr>
            <p:spPr>
              <a:xfrm>
                <a:off x="4195742" y="602130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84" name="Ellipse 183"/>
              <p:cNvSpPr/>
              <p:nvPr/>
            </p:nvSpPr>
            <p:spPr>
              <a:xfrm>
                <a:off x="4416952" y="602130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85" name="Ellipse 184"/>
              <p:cNvSpPr/>
              <p:nvPr/>
            </p:nvSpPr>
            <p:spPr>
              <a:xfrm>
                <a:off x="4638162" y="6021305"/>
                <a:ext cx="166154" cy="180000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8350D462-6D82-4E5B-A864-EC77E7ECAF77}"/>
                </a:ext>
              </a:extLst>
            </p:cNvPr>
            <p:cNvSpPr txBox="1"/>
            <p:nvPr/>
          </p:nvSpPr>
          <p:spPr>
            <a:xfrm>
              <a:off x="6433365" y="4754330"/>
              <a:ext cx="1609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b="1" dirty="0"/>
                <a:t>doctoral candidate members</a:t>
              </a:r>
            </a:p>
          </p:txBody>
        </p:sp>
      </p:grpSp>
      <p:sp>
        <p:nvSpPr>
          <p:cNvPr id="198" name="Sprechblase: rechteckig mit abgerundeten Ecken 197">
            <a:extLst>
              <a:ext uri="{FF2B5EF4-FFF2-40B4-BE49-F238E27FC236}">
                <a16:creationId xmlns:a16="http://schemas.microsoft.com/office/drawing/2014/main" id="{DBE7C97F-FA56-4FF3-9F71-B01C0BC5092D}"/>
              </a:ext>
            </a:extLst>
          </p:cNvPr>
          <p:cNvSpPr/>
          <p:nvPr/>
        </p:nvSpPr>
        <p:spPr>
          <a:xfrm rot="11445969" flipV="1">
            <a:off x="4698464" y="4082344"/>
            <a:ext cx="1514912" cy="896314"/>
          </a:xfrm>
          <a:prstGeom prst="wedgeRoundRect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200" i="1" dirty="0"/>
              <a:t>GSGS members are not only doctoral candidates…</a:t>
            </a:r>
            <a:endParaRPr lang="de-DE" sz="1200" i="1" dirty="0"/>
          </a:p>
        </p:txBody>
      </p:sp>
      <p:sp>
        <p:nvSpPr>
          <p:cNvPr id="199" name="Sprechblase: rechteckig mit abgerundeten Ecken 198">
            <a:extLst>
              <a:ext uri="{FF2B5EF4-FFF2-40B4-BE49-F238E27FC236}">
                <a16:creationId xmlns:a16="http://schemas.microsoft.com/office/drawing/2014/main" id="{97FC2AB3-3465-4549-9F24-470CE95AA48B}"/>
              </a:ext>
            </a:extLst>
          </p:cNvPr>
          <p:cNvSpPr/>
          <p:nvPr/>
        </p:nvSpPr>
        <p:spPr>
          <a:xfrm rot="10185301" flipV="1">
            <a:off x="1574269" y="365336"/>
            <a:ext cx="2558137" cy="1308795"/>
          </a:xfrm>
          <a:prstGeom prst="wedgeRoundRect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200" i="1" dirty="0"/>
              <a:t>Further members are ‘</a:t>
            </a:r>
            <a:r>
              <a:rPr lang="en-GB" sz="1200" i="1" u="sng" dirty="0"/>
              <a:t>advisors</a:t>
            </a:r>
            <a:r>
              <a:rPr lang="en-GB" sz="1200" i="1" dirty="0"/>
              <a:t>’ with the official right to supervise a doctoral candidate in any geoscience subject and who are members of the Faculty of Mathematics and Natural Sciences.</a:t>
            </a:r>
            <a:endParaRPr lang="de-DE" sz="1200" i="1" dirty="0"/>
          </a:p>
        </p:txBody>
      </p:sp>
      <p:grpSp>
        <p:nvGrpSpPr>
          <p:cNvPr id="203" name="Gruppieren 202">
            <a:extLst>
              <a:ext uri="{FF2B5EF4-FFF2-40B4-BE49-F238E27FC236}">
                <a16:creationId xmlns:a16="http://schemas.microsoft.com/office/drawing/2014/main" id="{19BF8FDC-4312-4D23-A3FE-A8A51FAC87F7}"/>
              </a:ext>
            </a:extLst>
          </p:cNvPr>
          <p:cNvGrpSpPr/>
          <p:nvPr/>
        </p:nvGrpSpPr>
        <p:grpSpPr>
          <a:xfrm>
            <a:off x="5247042" y="582923"/>
            <a:ext cx="2061262" cy="1415852"/>
            <a:chOff x="5292080" y="546922"/>
            <a:chExt cx="2061262" cy="1415852"/>
          </a:xfrm>
        </p:grpSpPr>
        <p:sp>
          <p:nvSpPr>
            <p:cNvPr id="205" name="Gleichschenkliges Dreieck 204">
              <a:extLst>
                <a:ext uri="{FF2B5EF4-FFF2-40B4-BE49-F238E27FC236}">
                  <a16:creationId xmlns:a16="http://schemas.microsoft.com/office/drawing/2014/main" id="{3DD9E376-C475-43A4-84F0-830C7DA2FC62}"/>
                </a:ext>
              </a:extLst>
            </p:cNvPr>
            <p:cNvSpPr/>
            <p:nvPr/>
          </p:nvSpPr>
          <p:spPr>
            <a:xfrm>
              <a:off x="7043860" y="976061"/>
              <a:ext cx="150944" cy="15979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9" name="Gleichschenkliges Dreieck 248">
              <a:extLst>
                <a:ext uri="{FF2B5EF4-FFF2-40B4-BE49-F238E27FC236}">
                  <a16:creationId xmlns:a16="http://schemas.microsoft.com/office/drawing/2014/main" id="{7A40975D-1351-4DD6-B544-334BB82954EA}"/>
                </a:ext>
              </a:extLst>
            </p:cNvPr>
            <p:cNvSpPr/>
            <p:nvPr/>
          </p:nvSpPr>
          <p:spPr>
            <a:xfrm>
              <a:off x="7087949" y="1208357"/>
              <a:ext cx="150944" cy="15979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8" name="Gleichschenkliges Dreieck 267">
              <a:extLst>
                <a:ext uri="{FF2B5EF4-FFF2-40B4-BE49-F238E27FC236}">
                  <a16:creationId xmlns:a16="http://schemas.microsoft.com/office/drawing/2014/main" id="{E5AD8719-F485-4F93-A248-2A3A66184D08}"/>
                </a:ext>
              </a:extLst>
            </p:cNvPr>
            <p:cNvSpPr/>
            <p:nvPr/>
          </p:nvSpPr>
          <p:spPr>
            <a:xfrm>
              <a:off x="7064318" y="1313430"/>
              <a:ext cx="150944" cy="15979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2" name="Gleichschenkliges Dreieck 271">
              <a:extLst>
                <a:ext uri="{FF2B5EF4-FFF2-40B4-BE49-F238E27FC236}">
                  <a16:creationId xmlns:a16="http://schemas.microsoft.com/office/drawing/2014/main" id="{BC5E218F-925E-4745-9568-5ACB53546AB1}"/>
                </a:ext>
              </a:extLst>
            </p:cNvPr>
            <p:cNvSpPr/>
            <p:nvPr/>
          </p:nvSpPr>
          <p:spPr>
            <a:xfrm>
              <a:off x="6954305" y="1177497"/>
              <a:ext cx="150944" cy="15979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3" name="Gleichschenkliges Dreieck 272">
              <a:extLst>
                <a:ext uri="{FF2B5EF4-FFF2-40B4-BE49-F238E27FC236}">
                  <a16:creationId xmlns:a16="http://schemas.microsoft.com/office/drawing/2014/main" id="{ACD25F8D-A6CB-43D7-B943-BDBD86818874}"/>
                </a:ext>
              </a:extLst>
            </p:cNvPr>
            <p:cNvSpPr/>
            <p:nvPr/>
          </p:nvSpPr>
          <p:spPr>
            <a:xfrm>
              <a:off x="6376370" y="546922"/>
              <a:ext cx="150944" cy="159792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4" name="Gleichschenkliges Dreieck 273">
              <a:extLst>
                <a:ext uri="{FF2B5EF4-FFF2-40B4-BE49-F238E27FC236}">
                  <a16:creationId xmlns:a16="http://schemas.microsoft.com/office/drawing/2014/main" id="{F9355C30-1614-4DC7-9B6D-BDF98DB39EEC}"/>
                </a:ext>
              </a:extLst>
            </p:cNvPr>
            <p:cNvSpPr/>
            <p:nvPr/>
          </p:nvSpPr>
          <p:spPr>
            <a:xfrm>
              <a:off x="6167255" y="592970"/>
              <a:ext cx="150944" cy="159792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5" name="Gleichschenkliges Dreieck 274">
              <a:extLst>
                <a:ext uri="{FF2B5EF4-FFF2-40B4-BE49-F238E27FC236}">
                  <a16:creationId xmlns:a16="http://schemas.microsoft.com/office/drawing/2014/main" id="{47810F72-154B-4B2B-9262-DB3A12404A63}"/>
                </a:ext>
              </a:extLst>
            </p:cNvPr>
            <p:cNvSpPr/>
            <p:nvPr/>
          </p:nvSpPr>
          <p:spPr>
            <a:xfrm>
              <a:off x="5985190" y="592970"/>
              <a:ext cx="150944" cy="159792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6" name="Gleichschenkliges Dreieck 275">
              <a:extLst>
                <a:ext uri="{FF2B5EF4-FFF2-40B4-BE49-F238E27FC236}">
                  <a16:creationId xmlns:a16="http://schemas.microsoft.com/office/drawing/2014/main" id="{008F7928-BEF3-4245-B0ED-5E4DA311C4CD}"/>
                </a:ext>
              </a:extLst>
            </p:cNvPr>
            <p:cNvSpPr/>
            <p:nvPr/>
          </p:nvSpPr>
          <p:spPr>
            <a:xfrm>
              <a:off x="5721442" y="550976"/>
              <a:ext cx="150944" cy="15979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7" name="Gleichschenkliges Dreieck 276">
              <a:extLst>
                <a:ext uri="{FF2B5EF4-FFF2-40B4-BE49-F238E27FC236}">
                  <a16:creationId xmlns:a16="http://schemas.microsoft.com/office/drawing/2014/main" id="{A9DF8F8A-DEF3-489C-AED6-2FC69C6B8255}"/>
                </a:ext>
              </a:extLst>
            </p:cNvPr>
            <p:cNvSpPr/>
            <p:nvPr/>
          </p:nvSpPr>
          <p:spPr>
            <a:xfrm>
              <a:off x="5512326" y="597024"/>
              <a:ext cx="150944" cy="15979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8" name="Gleichschenkliges Dreieck 277">
              <a:extLst>
                <a:ext uri="{FF2B5EF4-FFF2-40B4-BE49-F238E27FC236}">
                  <a16:creationId xmlns:a16="http://schemas.microsoft.com/office/drawing/2014/main" id="{F80A9D4A-B4DC-437A-BC01-85DDD6DD1F9E}"/>
                </a:ext>
              </a:extLst>
            </p:cNvPr>
            <p:cNvSpPr/>
            <p:nvPr/>
          </p:nvSpPr>
          <p:spPr>
            <a:xfrm>
              <a:off x="5769166" y="854998"/>
              <a:ext cx="150944" cy="15979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9" name="Gleichschenkliges Dreieck 278">
              <a:extLst>
                <a:ext uri="{FF2B5EF4-FFF2-40B4-BE49-F238E27FC236}">
                  <a16:creationId xmlns:a16="http://schemas.microsoft.com/office/drawing/2014/main" id="{08F02EED-A547-462D-9C5D-351CF8FFC617}"/>
                </a:ext>
              </a:extLst>
            </p:cNvPr>
            <p:cNvSpPr/>
            <p:nvPr/>
          </p:nvSpPr>
          <p:spPr>
            <a:xfrm>
              <a:off x="5608203" y="795973"/>
              <a:ext cx="150944" cy="15979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0" name="Abgerundetes Rechteck 246">
              <a:extLst>
                <a:ext uri="{FF2B5EF4-FFF2-40B4-BE49-F238E27FC236}">
                  <a16:creationId xmlns:a16="http://schemas.microsoft.com/office/drawing/2014/main" id="{E7A644A7-D691-4EF0-BA71-FC400FB08A05}"/>
                </a:ext>
              </a:extLst>
            </p:cNvPr>
            <p:cNvSpPr/>
            <p:nvPr/>
          </p:nvSpPr>
          <p:spPr>
            <a:xfrm>
              <a:off x="5292080" y="546922"/>
              <a:ext cx="2061262" cy="1415852"/>
            </a:xfrm>
            <a:prstGeom prst="roundRect">
              <a:avLst/>
            </a:prstGeom>
            <a:noFill/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1400" b="1" dirty="0"/>
                <a:t>non-professorial </a:t>
              </a:r>
            </a:p>
            <a:p>
              <a:r>
                <a:rPr lang="en-GB" sz="1400" b="1" dirty="0"/>
                <a:t>academic staff (Dr)</a:t>
              </a:r>
            </a:p>
          </p:txBody>
        </p:sp>
      </p:grpSp>
      <p:sp>
        <p:nvSpPr>
          <p:cNvPr id="281" name="Sprechblase: rechteckig mit abgerundeten Ecken 280">
            <a:extLst>
              <a:ext uri="{FF2B5EF4-FFF2-40B4-BE49-F238E27FC236}">
                <a16:creationId xmlns:a16="http://schemas.microsoft.com/office/drawing/2014/main" id="{1D2D3431-E5B3-464D-91B7-36D079544889}"/>
              </a:ext>
            </a:extLst>
          </p:cNvPr>
          <p:cNvSpPr/>
          <p:nvPr/>
        </p:nvSpPr>
        <p:spPr>
          <a:xfrm rot="17671637" flipV="1">
            <a:off x="7069249" y="1293562"/>
            <a:ext cx="1316455" cy="2462770"/>
          </a:xfrm>
          <a:prstGeom prst="wedgeRoundRect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200" i="1" dirty="0"/>
              <a:t>Academic staff with a doctorate degree can be a candidate’s ‘</a:t>
            </a:r>
            <a:r>
              <a:rPr lang="en-GB" sz="1200" i="1" u="sng" dirty="0"/>
              <a:t>mentor</a:t>
            </a:r>
            <a:r>
              <a:rPr lang="en-GB" sz="1200" i="1" dirty="0"/>
              <a:t>’ (or co-advisor). They are or become GSGS members.</a:t>
            </a:r>
            <a:endParaRPr lang="de-DE" sz="1200" i="1" dirty="0"/>
          </a:p>
        </p:txBody>
      </p:sp>
      <p:sp>
        <p:nvSpPr>
          <p:cNvPr id="282" name="Sprechblase: rechteckig mit abgerundeten Ecken 281">
            <a:extLst>
              <a:ext uri="{FF2B5EF4-FFF2-40B4-BE49-F238E27FC236}">
                <a16:creationId xmlns:a16="http://schemas.microsoft.com/office/drawing/2014/main" id="{54DBB756-A32F-42C3-8B10-7D3EC20F687D}"/>
              </a:ext>
            </a:extLst>
          </p:cNvPr>
          <p:cNvSpPr/>
          <p:nvPr/>
        </p:nvSpPr>
        <p:spPr>
          <a:xfrm rot="11002787" flipV="1">
            <a:off x="445139" y="1904246"/>
            <a:ext cx="2298671" cy="1001411"/>
          </a:xfrm>
          <a:prstGeom prst="wedgeRoundRect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200" i="1" dirty="0"/>
              <a:t>External supervisors (‘</a:t>
            </a:r>
            <a:r>
              <a:rPr lang="en-GB" sz="1200" i="1" u="sng" dirty="0"/>
              <a:t>mentors</a:t>
            </a:r>
            <a:r>
              <a:rPr lang="en-GB" sz="1200" i="1" dirty="0"/>
              <a:t>’ or co-advisors) apply for membership when joining a candidate’s </a:t>
            </a:r>
            <a:r>
              <a:rPr lang="en-GB" sz="1200" i="1" u="sng" dirty="0"/>
              <a:t>thesis advisory committee</a:t>
            </a:r>
            <a:r>
              <a:rPr lang="en-GB" sz="1200" i="1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481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14"/>
    </mc:Choice>
    <mc:Fallback xmlns="">
      <p:transition spd="slow" advTm="28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9" grpId="0" animBg="1"/>
      <p:bldP spid="281" grpId="0" animBg="1"/>
      <p:bldP spid="2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Abgerundetes Rechteck 96"/>
          <p:cNvSpPr/>
          <p:nvPr/>
        </p:nvSpPr>
        <p:spPr>
          <a:xfrm>
            <a:off x="370136" y="224645"/>
            <a:ext cx="8403728" cy="640870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tabLst>
                <a:tab pos="2962275" algn="l"/>
                <a:tab pos="5738813" algn="r"/>
              </a:tabLst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Cologne</a:t>
            </a:r>
            <a:r>
              <a:rPr lang="en-GB" sz="2000" b="1" dirty="0"/>
              <a:t>     </a:t>
            </a:r>
          </a:p>
          <a:p>
            <a:pPr>
              <a:tabLst>
                <a:tab pos="2962275" algn="l"/>
                <a:tab pos="5738813" algn="r"/>
              </a:tabLst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Department of Geosciences</a:t>
            </a:r>
          </a:p>
          <a:p>
            <a:pPr>
              <a:tabLst>
                <a:tab pos="2962275" algn="l"/>
                <a:tab pos="5738813" algn="r"/>
              </a:tabLst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0" name="Abgerundetes Rechteck 199"/>
          <p:cNvSpPr/>
          <p:nvPr/>
        </p:nvSpPr>
        <p:spPr>
          <a:xfrm>
            <a:off x="531718" y="1683755"/>
            <a:ext cx="8098130" cy="480558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tabLst>
                <a:tab pos="2962275" algn="l"/>
                <a:tab pos="5738813" algn="r"/>
              </a:tabLst>
            </a:pPr>
            <a:endParaRPr lang="en-GB" sz="1400" b="1" dirty="0"/>
          </a:p>
          <a:p>
            <a:pPr algn="r">
              <a:tabLst>
                <a:tab pos="2962275" algn="l"/>
                <a:tab pos="5738813" algn="r"/>
              </a:tabLst>
            </a:pPr>
            <a:endParaRPr lang="en-GB" b="1" dirty="0"/>
          </a:p>
          <a:p>
            <a:pPr algn="r">
              <a:tabLst>
                <a:tab pos="2962275" algn="l"/>
                <a:tab pos="5738813" algn="r"/>
              </a:tabLst>
            </a:pPr>
            <a:endParaRPr lang="en-GB" b="1" dirty="0"/>
          </a:p>
          <a:p>
            <a:pPr algn="r">
              <a:tabLst>
                <a:tab pos="2962275" algn="l"/>
                <a:tab pos="5738813" algn="r"/>
              </a:tabLst>
            </a:pPr>
            <a:endParaRPr lang="en-GB" b="1" dirty="0"/>
          </a:p>
        </p:txBody>
      </p:sp>
      <p:sp>
        <p:nvSpPr>
          <p:cNvPr id="9" name="Rechteck 8"/>
          <p:cNvSpPr/>
          <p:nvPr/>
        </p:nvSpPr>
        <p:spPr>
          <a:xfrm>
            <a:off x="4294617" y="512674"/>
            <a:ext cx="1595077" cy="5792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/>
              <a:t>Geography</a:t>
            </a:r>
          </a:p>
        </p:txBody>
      </p:sp>
      <p:sp>
        <p:nvSpPr>
          <p:cNvPr id="194" name="Rechteck 193"/>
          <p:cNvSpPr/>
          <p:nvPr/>
        </p:nvSpPr>
        <p:spPr>
          <a:xfrm>
            <a:off x="5938759" y="296650"/>
            <a:ext cx="1871324" cy="5792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GB" sz="1400" b="1" dirty="0"/>
              <a:t>Geology &amp; Mineralogy, Crystallography</a:t>
            </a:r>
          </a:p>
        </p:txBody>
      </p:sp>
      <p:sp>
        <p:nvSpPr>
          <p:cNvPr id="195" name="Rechteck 194"/>
          <p:cNvSpPr/>
          <p:nvPr/>
        </p:nvSpPr>
        <p:spPr>
          <a:xfrm>
            <a:off x="6810778" y="933673"/>
            <a:ext cx="1595077" cy="702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400" b="1" dirty="0"/>
              <a:t>Geophysics, Meteorology</a:t>
            </a:r>
          </a:p>
        </p:txBody>
      </p:sp>
      <p:grpSp>
        <p:nvGrpSpPr>
          <p:cNvPr id="6" name="Gruppieren 7"/>
          <p:cNvGrpSpPr/>
          <p:nvPr/>
        </p:nvGrpSpPr>
        <p:grpSpPr>
          <a:xfrm>
            <a:off x="997000" y="1740864"/>
            <a:ext cx="4265461" cy="1098318"/>
            <a:chOff x="1208584" y="1704863"/>
            <a:chExt cx="4620916" cy="1098318"/>
          </a:xfrm>
        </p:grpSpPr>
        <p:sp>
          <p:nvSpPr>
            <p:cNvPr id="244" name="Abgerundetes Rechteck 243"/>
            <p:cNvSpPr/>
            <p:nvPr/>
          </p:nvSpPr>
          <p:spPr>
            <a:xfrm>
              <a:off x="1208584" y="1704863"/>
              <a:ext cx="4620916" cy="1098318"/>
            </a:xfrm>
            <a:prstGeom prst="roundRect">
              <a:avLst/>
            </a:prstGeom>
            <a:noFill/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r"/>
              <a:r>
                <a:rPr lang="en-GB" sz="1400" b="1" dirty="0"/>
                <a:t>supervising members (Prof/PD)</a:t>
              </a:r>
            </a:p>
          </p:txBody>
        </p:sp>
        <p:sp>
          <p:nvSpPr>
            <p:cNvPr id="208" name="Rechteck 207"/>
            <p:cNvSpPr>
              <a:spLocks noChangeAspect="1"/>
            </p:cNvSpPr>
            <p:nvPr/>
          </p:nvSpPr>
          <p:spPr>
            <a:xfrm>
              <a:off x="5176388" y="2249432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9" name="Rechteck 208"/>
            <p:cNvSpPr>
              <a:spLocks noChangeAspect="1"/>
            </p:cNvSpPr>
            <p:nvPr/>
          </p:nvSpPr>
          <p:spPr>
            <a:xfrm>
              <a:off x="4450406" y="2249432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0" name="Rechteck 209"/>
            <p:cNvSpPr>
              <a:spLocks noChangeAspect="1"/>
            </p:cNvSpPr>
            <p:nvPr/>
          </p:nvSpPr>
          <p:spPr>
            <a:xfrm>
              <a:off x="3724424" y="2249432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1" name="Rechteck 210"/>
            <p:cNvSpPr>
              <a:spLocks noChangeAspect="1"/>
            </p:cNvSpPr>
            <p:nvPr/>
          </p:nvSpPr>
          <p:spPr>
            <a:xfrm>
              <a:off x="5266388" y="2393760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2" name="Rechteck 211"/>
            <p:cNvSpPr>
              <a:spLocks noChangeAspect="1"/>
            </p:cNvSpPr>
            <p:nvPr/>
          </p:nvSpPr>
          <p:spPr>
            <a:xfrm>
              <a:off x="4540406" y="2393760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3" name="Rechteck 212"/>
            <p:cNvSpPr>
              <a:spLocks noChangeAspect="1"/>
            </p:cNvSpPr>
            <p:nvPr/>
          </p:nvSpPr>
          <p:spPr>
            <a:xfrm>
              <a:off x="3814424" y="2393760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4" name="Rechteck 213"/>
            <p:cNvSpPr>
              <a:spLocks noChangeAspect="1"/>
            </p:cNvSpPr>
            <p:nvPr/>
          </p:nvSpPr>
          <p:spPr>
            <a:xfrm>
              <a:off x="5398130" y="2321596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5" name="Rechteck 214"/>
            <p:cNvSpPr>
              <a:spLocks noChangeAspect="1"/>
            </p:cNvSpPr>
            <p:nvPr/>
          </p:nvSpPr>
          <p:spPr>
            <a:xfrm>
              <a:off x="4672148" y="2321596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6" name="Rechteck 215"/>
            <p:cNvSpPr>
              <a:spLocks noChangeAspect="1"/>
            </p:cNvSpPr>
            <p:nvPr/>
          </p:nvSpPr>
          <p:spPr>
            <a:xfrm>
              <a:off x="3946166" y="2321596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7" name="Rechteck 216"/>
            <p:cNvSpPr>
              <a:spLocks noChangeAspect="1"/>
            </p:cNvSpPr>
            <p:nvPr/>
          </p:nvSpPr>
          <p:spPr>
            <a:xfrm>
              <a:off x="5547328" y="2450704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8" name="Rechteck 217"/>
            <p:cNvSpPr>
              <a:spLocks noChangeAspect="1"/>
            </p:cNvSpPr>
            <p:nvPr/>
          </p:nvSpPr>
          <p:spPr>
            <a:xfrm>
              <a:off x="4821346" y="2450704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9" name="Rechteck 218"/>
            <p:cNvSpPr>
              <a:spLocks noChangeAspect="1"/>
            </p:cNvSpPr>
            <p:nvPr/>
          </p:nvSpPr>
          <p:spPr>
            <a:xfrm>
              <a:off x="4095364" y="2450704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0" name="Rechteck 219"/>
            <p:cNvSpPr>
              <a:spLocks noChangeAspect="1"/>
            </p:cNvSpPr>
            <p:nvPr/>
          </p:nvSpPr>
          <p:spPr>
            <a:xfrm>
              <a:off x="5354092" y="2507648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1" name="Rechteck 220"/>
            <p:cNvSpPr>
              <a:spLocks noChangeAspect="1"/>
            </p:cNvSpPr>
            <p:nvPr/>
          </p:nvSpPr>
          <p:spPr>
            <a:xfrm>
              <a:off x="4628110" y="2507648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2" name="Rechteck 221"/>
            <p:cNvSpPr>
              <a:spLocks noChangeAspect="1"/>
            </p:cNvSpPr>
            <p:nvPr/>
          </p:nvSpPr>
          <p:spPr>
            <a:xfrm>
              <a:off x="3902128" y="2507648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3" name="Rechteck 222"/>
            <p:cNvSpPr>
              <a:spLocks noChangeAspect="1"/>
            </p:cNvSpPr>
            <p:nvPr/>
          </p:nvSpPr>
          <p:spPr>
            <a:xfrm>
              <a:off x="5160856" y="2564592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4" name="Rechteck 223"/>
            <p:cNvSpPr>
              <a:spLocks noChangeAspect="1"/>
            </p:cNvSpPr>
            <p:nvPr/>
          </p:nvSpPr>
          <p:spPr>
            <a:xfrm>
              <a:off x="4434874" y="2564592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5" name="Rechteck 224"/>
            <p:cNvSpPr>
              <a:spLocks noChangeAspect="1"/>
            </p:cNvSpPr>
            <p:nvPr/>
          </p:nvSpPr>
          <p:spPr>
            <a:xfrm>
              <a:off x="3708892" y="2564592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6" name="Rechteck 225"/>
            <p:cNvSpPr>
              <a:spLocks noChangeAspect="1"/>
            </p:cNvSpPr>
            <p:nvPr/>
          </p:nvSpPr>
          <p:spPr>
            <a:xfrm>
              <a:off x="5118692" y="2418968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7" name="Rechteck 226"/>
            <p:cNvSpPr>
              <a:spLocks noChangeAspect="1"/>
            </p:cNvSpPr>
            <p:nvPr/>
          </p:nvSpPr>
          <p:spPr>
            <a:xfrm>
              <a:off x="4392710" y="2418968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8" name="Rechteck 227"/>
            <p:cNvSpPr>
              <a:spLocks noChangeAspect="1"/>
            </p:cNvSpPr>
            <p:nvPr/>
          </p:nvSpPr>
          <p:spPr>
            <a:xfrm>
              <a:off x="3666728" y="2418968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9" name="Rechteck 228"/>
            <p:cNvSpPr>
              <a:spLocks noChangeAspect="1"/>
            </p:cNvSpPr>
            <p:nvPr/>
          </p:nvSpPr>
          <p:spPr>
            <a:xfrm>
              <a:off x="5076528" y="2273344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0" name="Rechteck 229"/>
            <p:cNvSpPr>
              <a:spLocks noChangeAspect="1"/>
            </p:cNvSpPr>
            <p:nvPr/>
          </p:nvSpPr>
          <p:spPr>
            <a:xfrm>
              <a:off x="4350546" y="2273344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1" name="Rechteck 230"/>
            <p:cNvSpPr>
              <a:spLocks noChangeAspect="1"/>
            </p:cNvSpPr>
            <p:nvPr/>
          </p:nvSpPr>
          <p:spPr>
            <a:xfrm>
              <a:off x="3624564" y="2273344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2" name="Rechteck 231"/>
            <p:cNvSpPr>
              <a:spLocks noChangeAspect="1"/>
            </p:cNvSpPr>
            <p:nvPr/>
          </p:nvSpPr>
          <p:spPr>
            <a:xfrm>
              <a:off x="5326168" y="2196076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3" name="Rechteck 232"/>
            <p:cNvSpPr>
              <a:spLocks noChangeAspect="1"/>
            </p:cNvSpPr>
            <p:nvPr/>
          </p:nvSpPr>
          <p:spPr>
            <a:xfrm>
              <a:off x="4600186" y="2196076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4" name="Rechteck 233"/>
            <p:cNvSpPr>
              <a:spLocks noChangeAspect="1"/>
            </p:cNvSpPr>
            <p:nvPr/>
          </p:nvSpPr>
          <p:spPr>
            <a:xfrm>
              <a:off x="3874204" y="2196076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5" name="Rechteck 234"/>
            <p:cNvSpPr>
              <a:spLocks noChangeAspect="1"/>
            </p:cNvSpPr>
            <p:nvPr/>
          </p:nvSpPr>
          <p:spPr>
            <a:xfrm>
              <a:off x="5413696" y="2118808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6" name="Rechteck 235"/>
            <p:cNvSpPr>
              <a:spLocks noChangeAspect="1"/>
            </p:cNvSpPr>
            <p:nvPr/>
          </p:nvSpPr>
          <p:spPr>
            <a:xfrm>
              <a:off x="4687714" y="2118808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7" name="Rechteck 236"/>
            <p:cNvSpPr>
              <a:spLocks noChangeAspect="1"/>
            </p:cNvSpPr>
            <p:nvPr/>
          </p:nvSpPr>
          <p:spPr>
            <a:xfrm>
              <a:off x="3961732" y="2118808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8" name="Rechteck 237"/>
            <p:cNvSpPr>
              <a:spLocks noChangeAspect="1"/>
            </p:cNvSpPr>
            <p:nvPr/>
          </p:nvSpPr>
          <p:spPr>
            <a:xfrm>
              <a:off x="5140206" y="2105104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9" name="Rechteck 238"/>
            <p:cNvSpPr>
              <a:spLocks noChangeAspect="1"/>
            </p:cNvSpPr>
            <p:nvPr/>
          </p:nvSpPr>
          <p:spPr>
            <a:xfrm>
              <a:off x="4414224" y="2105104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0" name="Rechteck 239"/>
            <p:cNvSpPr>
              <a:spLocks noChangeAspect="1"/>
            </p:cNvSpPr>
            <p:nvPr/>
          </p:nvSpPr>
          <p:spPr>
            <a:xfrm>
              <a:off x="3688242" y="2105104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1" name="Rechteck 240"/>
            <p:cNvSpPr>
              <a:spLocks noChangeAspect="1"/>
            </p:cNvSpPr>
            <p:nvPr/>
          </p:nvSpPr>
          <p:spPr>
            <a:xfrm>
              <a:off x="4964804" y="2172464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2" name="Rechteck 241"/>
            <p:cNvSpPr>
              <a:spLocks noChangeAspect="1"/>
            </p:cNvSpPr>
            <p:nvPr/>
          </p:nvSpPr>
          <p:spPr>
            <a:xfrm>
              <a:off x="4238822" y="2172464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3" name="Rechteck 242"/>
            <p:cNvSpPr>
              <a:spLocks noChangeAspect="1"/>
            </p:cNvSpPr>
            <p:nvPr/>
          </p:nvSpPr>
          <p:spPr>
            <a:xfrm>
              <a:off x="3512840" y="2172464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5247042" y="582923"/>
            <a:ext cx="2061262" cy="1415852"/>
            <a:chOff x="5292080" y="546922"/>
            <a:chExt cx="2061262" cy="1415852"/>
          </a:xfrm>
        </p:grpSpPr>
        <p:sp>
          <p:nvSpPr>
            <p:cNvPr id="283" name="Gleichschenkliges Dreieck 282"/>
            <p:cNvSpPr/>
            <p:nvPr/>
          </p:nvSpPr>
          <p:spPr>
            <a:xfrm>
              <a:off x="7043860" y="976061"/>
              <a:ext cx="150944" cy="15979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4" name="Gleichschenkliges Dreieck 283"/>
            <p:cNvSpPr/>
            <p:nvPr/>
          </p:nvSpPr>
          <p:spPr>
            <a:xfrm>
              <a:off x="7087949" y="1208357"/>
              <a:ext cx="150944" cy="15979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7" name="Gleichschenkliges Dreieck 286"/>
            <p:cNvSpPr/>
            <p:nvPr/>
          </p:nvSpPr>
          <p:spPr>
            <a:xfrm>
              <a:off x="7064318" y="1313430"/>
              <a:ext cx="150944" cy="15979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8" name="Gleichschenkliges Dreieck 287"/>
            <p:cNvSpPr/>
            <p:nvPr/>
          </p:nvSpPr>
          <p:spPr>
            <a:xfrm>
              <a:off x="6954305" y="1177497"/>
              <a:ext cx="150944" cy="15979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9" name="Gleichschenkliges Dreieck 288"/>
            <p:cNvSpPr/>
            <p:nvPr/>
          </p:nvSpPr>
          <p:spPr>
            <a:xfrm>
              <a:off x="6376370" y="546922"/>
              <a:ext cx="150944" cy="159792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1" name="Gleichschenkliges Dreieck 290"/>
            <p:cNvSpPr/>
            <p:nvPr/>
          </p:nvSpPr>
          <p:spPr>
            <a:xfrm>
              <a:off x="6167255" y="592970"/>
              <a:ext cx="150944" cy="159792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3" name="Gleichschenkliges Dreieck 292"/>
            <p:cNvSpPr/>
            <p:nvPr/>
          </p:nvSpPr>
          <p:spPr>
            <a:xfrm>
              <a:off x="5985190" y="592970"/>
              <a:ext cx="150944" cy="159792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5" name="Gleichschenkliges Dreieck 294"/>
            <p:cNvSpPr/>
            <p:nvPr/>
          </p:nvSpPr>
          <p:spPr>
            <a:xfrm>
              <a:off x="5721442" y="550976"/>
              <a:ext cx="150944" cy="15979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7" name="Gleichschenkliges Dreieck 296"/>
            <p:cNvSpPr/>
            <p:nvPr/>
          </p:nvSpPr>
          <p:spPr>
            <a:xfrm>
              <a:off x="5512326" y="597024"/>
              <a:ext cx="150944" cy="15979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9" name="Gleichschenkliges Dreieck 298"/>
            <p:cNvSpPr/>
            <p:nvPr/>
          </p:nvSpPr>
          <p:spPr>
            <a:xfrm>
              <a:off x="5769166" y="854998"/>
              <a:ext cx="150944" cy="15979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0" name="Gleichschenkliges Dreieck 299"/>
            <p:cNvSpPr/>
            <p:nvPr/>
          </p:nvSpPr>
          <p:spPr>
            <a:xfrm>
              <a:off x="5608203" y="795973"/>
              <a:ext cx="150944" cy="15979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7" name="Abgerundetes Rechteck 246"/>
            <p:cNvSpPr/>
            <p:nvPr/>
          </p:nvSpPr>
          <p:spPr>
            <a:xfrm>
              <a:off x="5292080" y="546922"/>
              <a:ext cx="2061262" cy="1415852"/>
            </a:xfrm>
            <a:prstGeom prst="roundRect">
              <a:avLst/>
            </a:prstGeom>
            <a:noFill/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1400" b="1" dirty="0"/>
                <a:t>non-professorial </a:t>
              </a:r>
            </a:p>
            <a:p>
              <a:r>
                <a:rPr lang="en-GB" sz="1400" b="1" dirty="0"/>
                <a:t>academic staff (Dr)</a:t>
              </a:r>
            </a:p>
          </p:txBody>
        </p:sp>
      </p:grpSp>
      <p:sp>
        <p:nvSpPr>
          <p:cNvPr id="43" name="Abgerundetes Rechteck 42"/>
          <p:cNvSpPr/>
          <p:nvPr/>
        </p:nvSpPr>
        <p:spPr>
          <a:xfrm>
            <a:off x="864062" y="4545121"/>
            <a:ext cx="7178644" cy="1728192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lang="en-GB" sz="1400" b="1" dirty="0"/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07E8E146-EA83-483C-86B3-DDC74A7683E3}"/>
              </a:ext>
            </a:extLst>
          </p:cNvPr>
          <p:cNvGrpSpPr/>
          <p:nvPr/>
        </p:nvGrpSpPr>
        <p:grpSpPr>
          <a:xfrm>
            <a:off x="1979712" y="5545055"/>
            <a:ext cx="4577062" cy="656250"/>
            <a:chOff x="3399175" y="5545055"/>
            <a:chExt cx="4577062" cy="656250"/>
          </a:xfrm>
        </p:grpSpPr>
        <p:sp>
          <p:nvSpPr>
            <p:cNvPr id="3" name="Ellipse 2"/>
            <p:cNvSpPr/>
            <p:nvPr/>
          </p:nvSpPr>
          <p:spPr>
            <a:xfrm>
              <a:off x="6587970" y="55450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5" name="Ellipse 114"/>
            <p:cNvSpPr/>
            <p:nvPr/>
          </p:nvSpPr>
          <p:spPr>
            <a:xfrm>
              <a:off x="6809180" y="55450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6" name="Ellipse 115"/>
            <p:cNvSpPr/>
            <p:nvPr/>
          </p:nvSpPr>
          <p:spPr>
            <a:xfrm>
              <a:off x="7030390" y="55450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7" name="Ellipse 116"/>
            <p:cNvSpPr/>
            <p:nvPr/>
          </p:nvSpPr>
          <p:spPr>
            <a:xfrm>
              <a:off x="7251599" y="55450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8" name="Ellipse 117"/>
            <p:cNvSpPr/>
            <p:nvPr/>
          </p:nvSpPr>
          <p:spPr>
            <a:xfrm>
              <a:off x="7472809" y="55450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9" name="Ellipse 118"/>
            <p:cNvSpPr/>
            <p:nvPr/>
          </p:nvSpPr>
          <p:spPr>
            <a:xfrm>
              <a:off x="7694019" y="55450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0" name="Ellipse 119"/>
            <p:cNvSpPr/>
            <p:nvPr/>
          </p:nvSpPr>
          <p:spPr>
            <a:xfrm>
              <a:off x="6646859" y="56974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1" name="Ellipse 120"/>
            <p:cNvSpPr/>
            <p:nvPr/>
          </p:nvSpPr>
          <p:spPr>
            <a:xfrm>
              <a:off x="6868068" y="56974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2" name="Ellipse 121"/>
            <p:cNvSpPr/>
            <p:nvPr/>
          </p:nvSpPr>
          <p:spPr>
            <a:xfrm>
              <a:off x="7089278" y="56974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3" name="Ellipse 122"/>
            <p:cNvSpPr/>
            <p:nvPr/>
          </p:nvSpPr>
          <p:spPr>
            <a:xfrm>
              <a:off x="7310488" y="56974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4" name="Ellipse 123"/>
            <p:cNvSpPr/>
            <p:nvPr/>
          </p:nvSpPr>
          <p:spPr>
            <a:xfrm>
              <a:off x="7531698" y="56974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5" name="Ellipse 124"/>
            <p:cNvSpPr/>
            <p:nvPr/>
          </p:nvSpPr>
          <p:spPr>
            <a:xfrm>
              <a:off x="7752908" y="56974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6" name="Ellipse 125"/>
            <p:cNvSpPr/>
            <p:nvPr/>
          </p:nvSpPr>
          <p:spPr>
            <a:xfrm>
              <a:off x="6571096" y="58498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7" name="Ellipse 126"/>
            <p:cNvSpPr/>
            <p:nvPr/>
          </p:nvSpPr>
          <p:spPr>
            <a:xfrm>
              <a:off x="6792306" y="58498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8" name="Ellipse 127"/>
            <p:cNvSpPr/>
            <p:nvPr/>
          </p:nvSpPr>
          <p:spPr>
            <a:xfrm>
              <a:off x="7013516" y="58498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9" name="Ellipse 128"/>
            <p:cNvSpPr/>
            <p:nvPr/>
          </p:nvSpPr>
          <p:spPr>
            <a:xfrm>
              <a:off x="7234726" y="58498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0" name="Ellipse 129"/>
            <p:cNvSpPr/>
            <p:nvPr/>
          </p:nvSpPr>
          <p:spPr>
            <a:xfrm>
              <a:off x="7455935" y="58498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1" name="Ellipse 130"/>
            <p:cNvSpPr/>
            <p:nvPr/>
          </p:nvSpPr>
          <p:spPr>
            <a:xfrm>
              <a:off x="7677145" y="58498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2" name="Ellipse 131"/>
            <p:cNvSpPr/>
            <p:nvPr/>
          </p:nvSpPr>
          <p:spPr>
            <a:xfrm>
              <a:off x="6704034" y="60022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3" name="Ellipse 132"/>
            <p:cNvSpPr/>
            <p:nvPr/>
          </p:nvSpPr>
          <p:spPr>
            <a:xfrm>
              <a:off x="6925244" y="60022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4" name="Ellipse 133"/>
            <p:cNvSpPr/>
            <p:nvPr/>
          </p:nvSpPr>
          <p:spPr>
            <a:xfrm>
              <a:off x="7146454" y="60022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5" name="Ellipse 134"/>
            <p:cNvSpPr/>
            <p:nvPr/>
          </p:nvSpPr>
          <p:spPr>
            <a:xfrm>
              <a:off x="7367663" y="60022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6" name="Ellipse 135"/>
            <p:cNvSpPr/>
            <p:nvPr/>
          </p:nvSpPr>
          <p:spPr>
            <a:xfrm>
              <a:off x="7588873" y="60022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7" name="Ellipse 136"/>
            <p:cNvSpPr/>
            <p:nvPr/>
          </p:nvSpPr>
          <p:spPr>
            <a:xfrm>
              <a:off x="7810083" y="60022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8" name="Ellipse 137"/>
            <p:cNvSpPr/>
            <p:nvPr/>
          </p:nvSpPr>
          <p:spPr>
            <a:xfrm>
              <a:off x="5002009" y="55545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9" name="Ellipse 138"/>
            <p:cNvSpPr/>
            <p:nvPr/>
          </p:nvSpPr>
          <p:spPr>
            <a:xfrm>
              <a:off x="5223219" y="55545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0" name="Ellipse 139"/>
            <p:cNvSpPr/>
            <p:nvPr/>
          </p:nvSpPr>
          <p:spPr>
            <a:xfrm>
              <a:off x="5444429" y="55545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1" name="Ellipse 140"/>
            <p:cNvSpPr/>
            <p:nvPr/>
          </p:nvSpPr>
          <p:spPr>
            <a:xfrm>
              <a:off x="5665639" y="55545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2" name="Ellipse 141"/>
            <p:cNvSpPr/>
            <p:nvPr/>
          </p:nvSpPr>
          <p:spPr>
            <a:xfrm>
              <a:off x="5886849" y="55545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3" name="Ellipse 142"/>
            <p:cNvSpPr/>
            <p:nvPr/>
          </p:nvSpPr>
          <p:spPr>
            <a:xfrm>
              <a:off x="6108059" y="55545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4" name="Ellipse 143"/>
            <p:cNvSpPr/>
            <p:nvPr/>
          </p:nvSpPr>
          <p:spPr>
            <a:xfrm>
              <a:off x="5060898" y="57069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5" name="Ellipse 144"/>
            <p:cNvSpPr/>
            <p:nvPr/>
          </p:nvSpPr>
          <p:spPr>
            <a:xfrm>
              <a:off x="5282108" y="57069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6" name="Ellipse 145"/>
            <p:cNvSpPr/>
            <p:nvPr/>
          </p:nvSpPr>
          <p:spPr>
            <a:xfrm>
              <a:off x="5503318" y="57069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7" name="Ellipse 146"/>
            <p:cNvSpPr/>
            <p:nvPr/>
          </p:nvSpPr>
          <p:spPr>
            <a:xfrm>
              <a:off x="5724528" y="57069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8" name="Ellipse 147"/>
            <p:cNvSpPr/>
            <p:nvPr/>
          </p:nvSpPr>
          <p:spPr>
            <a:xfrm>
              <a:off x="5945737" y="57069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9" name="Ellipse 148"/>
            <p:cNvSpPr/>
            <p:nvPr/>
          </p:nvSpPr>
          <p:spPr>
            <a:xfrm>
              <a:off x="6166947" y="57069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0" name="Ellipse 149"/>
            <p:cNvSpPr/>
            <p:nvPr/>
          </p:nvSpPr>
          <p:spPr>
            <a:xfrm>
              <a:off x="4985136" y="58593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1" name="Ellipse 150"/>
            <p:cNvSpPr/>
            <p:nvPr/>
          </p:nvSpPr>
          <p:spPr>
            <a:xfrm>
              <a:off x="5206345" y="58593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2" name="Ellipse 151"/>
            <p:cNvSpPr/>
            <p:nvPr/>
          </p:nvSpPr>
          <p:spPr>
            <a:xfrm>
              <a:off x="5427555" y="58593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3" name="Ellipse 152"/>
            <p:cNvSpPr/>
            <p:nvPr/>
          </p:nvSpPr>
          <p:spPr>
            <a:xfrm>
              <a:off x="5648765" y="58593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4" name="Ellipse 153"/>
            <p:cNvSpPr/>
            <p:nvPr/>
          </p:nvSpPr>
          <p:spPr>
            <a:xfrm>
              <a:off x="5869975" y="58593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5" name="Ellipse 154"/>
            <p:cNvSpPr/>
            <p:nvPr/>
          </p:nvSpPr>
          <p:spPr>
            <a:xfrm>
              <a:off x="6091185" y="58593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6" name="Ellipse 155"/>
            <p:cNvSpPr/>
            <p:nvPr/>
          </p:nvSpPr>
          <p:spPr>
            <a:xfrm>
              <a:off x="5118073" y="60117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7" name="Ellipse 156"/>
            <p:cNvSpPr/>
            <p:nvPr/>
          </p:nvSpPr>
          <p:spPr>
            <a:xfrm>
              <a:off x="5339283" y="60117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8" name="Ellipse 157"/>
            <p:cNvSpPr/>
            <p:nvPr/>
          </p:nvSpPr>
          <p:spPr>
            <a:xfrm>
              <a:off x="5560493" y="60117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9" name="Ellipse 158"/>
            <p:cNvSpPr/>
            <p:nvPr/>
          </p:nvSpPr>
          <p:spPr>
            <a:xfrm>
              <a:off x="5781703" y="60117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0" name="Ellipse 159"/>
            <p:cNvSpPr/>
            <p:nvPr/>
          </p:nvSpPr>
          <p:spPr>
            <a:xfrm>
              <a:off x="6002913" y="60117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1" name="Ellipse 160"/>
            <p:cNvSpPr/>
            <p:nvPr/>
          </p:nvSpPr>
          <p:spPr>
            <a:xfrm>
              <a:off x="6224123" y="60117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2" name="Ellipse 161"/>
            <p:cNvSpPr/>
            <p:nvPr/>
          </p:nvSpPr>
          <p:spPr>
            <a:xfrm>
              <a:off x="3416049" y="55641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3" name="Ellipse 162"/>
            <p:cNvSpPr/>
            <p:nvPr/>
          </p:nvSpPr>
          <p:spPr>
            <a:xfrm>
              <a:off x="3637259" y="55641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4" name="Ellipse 163"/>
            <p:cNvSpPr/>
            <p:nvPr/>
          </p:nvSpPr>
          <p:spPr>
            <a:xfrm>
              <a:off x="3858469" y="55641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5" name="Ellipse 164"/>
            <p:cNvSpPr/>
            <p:nvPr/>
          </p:nvSpPr>
          <p:spPr>
            <a:xfrm>
              <a:off x="4079678" y="55641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6" name="Ellipse 165"/>
            <p:cNvSpPr/>
            <p:nvPr/>
          </p:nvSpPr>
          <p:spPr>
            <a:xfrm>
              <a:off x="4300888" y="55641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7" name="Ellipse 166"/>
            <p:cNvSpPr/>
            <p:nvPr/>
          </p:nvSpPr>
          <p:spPr>
            <a:xfrm>
              <a:off x="4522098" y="55641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8" name="Ellipse 167"/>
            <p:cNvSpPr/>
            <p:nvPr/>
          </p:nvSpPr>
          <p:spPr>
            <a:xfrm>
              <a:off x="3474937" y="57165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9" name="Ellipse 168"/>
            <p:cNvSpPr/>
            <p:nvPr/>
          </p:nvSpPr>
          <p:spPr>
            <a:xfrm>
              <a:off x="3696147" y="57165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0" name="Ellipse 169"/>
            <p:cNvSpPr/>
            <p:nvPr/>
          </p:nvSpPr>
          <p:spPr>
            <a:xfrm>
              <a:off x="3917357" y="57165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1" name="Ellipse 170"/>
            <p:cNvSpPr/>
            <p:nvPr/>
          </p:nvSpPr>
          <p:spPr>
            <a:xfrm>
              <a:off x="4138567" y="57165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2" name="Ellipse 171"/>
            <p:cNvSpPr/>
            <p:nvPr/>
          </p:nvSpPr>
          <p:spPr>
            <a:xfrm>
              <a:off x="4359777" y="57165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3" name="Ellipse 172"/>
            <p:cNvSpPr/>
            <p:nvPr/>
          </p:nvSpPr>
          <p:spPr>
            <a:xfrm>
              <a:off x="4580987" y="57165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4" name="Ellipse 173"/>
            <p:cNvSpPr/>
            <p:nvPr/>
          </p:nvSpPr>
          <p:spPr>
            <a:xfrm>
              <a:off x="3399175" y="58689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5" name="Ellipse 174"/>
            <p:cNvSpPr/>
            <p:nvPr/>
          </p:nvSpPr>
          <p:spPr>
            <a:xfrm>
              <a:off x="3620385" y="58689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6" name="Ellipse 175"/>
            <p:cNvSpPr/>
            <p:nvPr/>
          </p:nvSpPr>
          <p:spPr>
            <a:xfrm>
              <a:off x="3841595" y="58689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7" name="Ellipse 176"/>
            <p:cNvSpPr/>
            <p:nvPr/>
          </p:nvSpPr>
          <p:spPr>
            <a:xfrm>
              <a:off x="4062805" y="58689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8" name="Ellipse 177"/>
            <p:cNvSpPr/>
            <p:nvPr/>
          </p:nvSpPr>
          <p:spPr>
            <a:xfrm>
              <a:off x="4284014" y="58689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9" name="Ellipse 178"/>
            <p:cNvSpPr/>
            <p:nvPr/>
          </p:nvSpPr>
          <p:spPr>
            <a:xfrm>
              <a:off x="4505224" y="58689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0" name="Ellipse 179"/>
            <p:cNvSpPr/>
            <p:nvPr/>
          </p:nvSpPr>
          <p:spPr>
            <a:xfrm>
              <a:off x="3532113" y="60213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1" name="Ellipse 180"/>
            <p:cNvSpPr/>
            <p:nvPr/>
          </p:nvSpPr>
          <p:spPr>
            <a:xfrm>
              <a:off x="3753323" y="60213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2" name="Ellipse 181"/>
            <p:cNvSpPr/>
            <p:nvPr/>
          </p:nvSpPr>
          <p:spPr>
            <a:xfrm>
              <a:off x="3974533" y="60213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3" name="Ellipse 182"/>
            <p:cNvSpPr/>
            <p:nvPr/>
          </p:nvSpPr>
          <p:spPr>
            <a:xfrm>
              <a:off x="4195742" y="60213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4" name="Ellipse 183"/>
            <p:cNvSpPr/>
            <p:nvPr/>
          </p:nvSpPr>
          <p:spPr>
            <a:xfrm>
              <a:off x="4416952" y="60213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5" name="Ellipse 184"/>
            <p:cNvSpPr/>
            <p:nvPr/>
          </p:nvSpPr>
          <p:spPr>
            <a:xfrm>
              <a:off x="4638162" y="60213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96" name="Slide Number Placeholder 19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A39F-551D-4A34-9FB1-903C1B515546}" type="slidenum">
              <a:rPr lang="de-DE" smtClean="0"/>
              <a:pPr/>
              <a:t>5</a:t>
            </a:fld>
            <a:endParaRPr lang="de-DE"/>
          </a:p>
        </p:txBody>
      </p:sp>
      <p:grpSp>
        <p:nvGrpSpPr>
          <p:cNvPr id="206" name="Group 186"/>
          <p:cNvGrpSpPr/>
          <p:nvPr/>
        </p:nvGrpSpPr>
        <p:grpSpPr>
          <a:xfrm>
            <a:off x="664655" y="2982296"/>
            <a:ext cx="1821630" cy="1202785"/>
            <a:chOff x="783271" y="2946295"/>
            <a:chExt cx="1821630" cy="1202785"/>
          </a:xfrm>
        </p:grpSpPr>
        <p:sp>
          <p:nvSpPr>
            <p:cNvPr id="207" name="Rechteck 206"/>
            <p:cNvSpPr>
              <a:spLocks noChangeAspect="1"/>
            </p:cNvSpPr>
            <p:nvPr/>
          </p:nvSpPr>
          <p:spPr>
            <a:xfrm>
              <a:off x="2209984" y="3235053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6" name="Rechteck 245"/>
            <p:cNvSpPr>
              <a:spLocks noChangeAspect="1"/>
            </p:cNvSpPr>
            <p:nvPr/>
          </p:nvSpPr>
          <p:spPr>
            <a:xfrm>
              <a:off x="1622924" y="3379381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8" name="Rechteck 247"/>
            <p:cNvSpPr>
              <a:spLocks noChangeAspect="1"/>
            </p:cNvSpPr>
            <p:nvPr/>
          </p:nvSpPr>
          <p:spPr>
            <a:xfrm>
              <a:off x="1074395" y="3307217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1" name="Rechteck 250"/>
            <p:cNvSpPr>
              <a:spLocks noChangeAspect="1"/>
            </p:cNvSpPr>
            <p:nvPr/>
          </p:nvSpPr>
          <p:spPr>
            <a:xfrm>
              <a:off x="1882253" y="3436325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2" name="Rechteck 251"/>
            <p:cNvSpPr>
              <a:spLocks noChangeAspect="1"/>
            </p:cNvSpPr>
            <p:nvPr/>
          </p:nvSpPr>
          <p:spPr>
            <a:xfrm>
              <a:off x="1212116" y="3436325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3" name="Rechteck 252"/>
            <p:cNvSpPr>
              <a:spLocks noChangeAspect="1"/>
            </p:cNvSpPr>
            <p:nvPr/>
          </p:nvSpPr>
          <p:spPr>
            <a:xfrm>
              <a:off x="1703882" y="3493269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4" name="Rechteck 253"/>
            <p:cNvSpPr>
              <a:spLocks noChangeAspect="1"/>
            </p:cNvSpPr>
            <p:nvPr/>
          </p:nvSpPr>
          <p:spPr>
            <a:xfrm>
              <a:off x="1033744" y="3493269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5" name="Rechteck 254"/>
            <p:cNvSpPr>
              <a:spLocks noChangeAspect="1"/>
            </p:cNvSpPr>
            <p:nvPr/>
          </p:nvSpPr>
          <p:spPr>
            <a:xfrm>
              <a:off x="2156727" y="3404589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6" name="Rechteck 255"/>
            <p:cNvSpPr>
              <a:spLocks noChangeAspect="1"/>
            </p:cNvSpPr>
            <p:nvPr/>
          </p:nvSpPr>
          <p:spPr>
            <a:xfrm>
              <a:off x="1381491" y="3355779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2" name="Rechteck 261"/>
            <p:cNvSpPr>
              <a:spLocks noChangeAspect="1"/>
            </p:cNvSpPr>
            <p:nvPr/>
          </p:nvSpPr>
          <p:spPr>
            <a:xfrm>
              <a:off x="1007968" y="3181697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3" name="Rechteck 262"/>
            <p:cNvSpPr>
              <a:spLocks noChangeAspect="1"/>
            </p:cNvSpPr>
            <p:nvPr/>
          </p:nvSpPr>
          <p:spPr>
            <a:xfrm>
              <a:off x="1758901" y="3104429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4" name="Rechteck 263"/>
            <p:cNvSpPr>
              <a:spLocks noChangeAspect="1"/>
            </p:cNvSpPr>
            <p:nvPr/>
          </p:nvSpPr>
          <p:spPr>
            <a:xfrm>
              <a:off x="1088763" y="3104429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5" name="Rechteck 264"/>
            <p:cNvSpPr>
              <a:spLocks noChangeAspect="1"/>
            </p:cNvSpPr>
            <p:nvPr/>
          </p:nvSpPr>
          <p:spPr>
            <a:xfrm>
              <a:off x="2176586" y="3090725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6" name="Rechteck 265"/>
            <p:cNvSpPr>
              <a:spLocks noChangeAspect="1"/>
            </p:cNvSpPr>
            <p:nvPr/>
          </p:nvSpPr>
          <p:spPr>
            <a:xfrm>
              <a:off x="1506448" y="3090725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7" name="Rechteck 266"/>
            <p:cNvSpPr>
              <a:spLocks noChangeAspect="1"/>
            </p:cNvSpPr>
            <p:nvPr/>
          </p:nvSpPr>
          <p:spPr>
            <a:xfrm>
              <a:off x="2014676" y="3158085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9" name="Rechteck 268"/>
            <p:cNvSpPr>
              <a:spLocks noChangeAspect="1"/>
            </p:cNvSpPr>
            <p:nvPr/>
          </p:nvSpPr>
          <p:spPr>
            <a:xfrm>
              <a:off x="1344539" y="3158085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0" name="Abgerundetes Rechteck 269"/>
            <p:cNvSpPr/>
            <p:nvPr/>
          </p:nvSpPr>
          <p:spPr>
            <a:xfrm>
              <a:off x="783271" y="2946295"/>
              <a:ext cx="1821630" cy="1202785"/>
            </a:xfrm>
            <a:prstGeom prst="roundRect">
              <a:avLst/>
            </a:prstGeom>
            <a:noFill/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r>
                <a:rPr lang="en-GB" sz="1400" b="1" dirty="0"/>
                <a:t>external supervising members (Prof/Dr)</a:t>
              </a:r>
            </a:p>
          </p:txBody>
        </p:sp>
      </p:grpSp>
      <p:pic>
        <p:nvPicPr>
          <p:cNvPr id="197" name="Grafik 1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125" y="2032533"/>
            <a:ext cx="1643788" cy="561253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8350D462-6D82-4E5B-A864-EC77E7ECAF77}"/>
              </a:ext>
            </a:extLst>
          </p:cNvPr>
          <p:cNvSpPr txBox="1"/>
          <p:nvPr/>
        </p:nvSpPr>
        <p:spPr>
          <a:xfrm>
            <a:off x="6381082" y="4754330"/>
            <a:ext cx="1661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/>
              <a:t>doctoral candidate members, </a:t>
            </a:r>
          </a:p>
          <a:p>
            <a:pPr algn="r"/>
            <a:r>
              <a:rPr lang="en-GB" sz="1400" b="1" dirty="0"/>
              <a:t>jointly called</a:t>
            </a:r>
          </a:p>
          <a:p>
            <a:pPr algn="r"/>
            <a:r>
              <a:rPr lang="en-GB" sz="1400" b="1" dirty="0"/>
              <a:t>“Doctoral Assembly”</a:t>
            </a:r>
          </a:p>
          <a:p>
            <a:endParaRPr lang="de-DE" sz="1400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42541C9-6C84-4972-B15C-051529576F7E}"/>
              </a:ext>
            </a:extLst>
          </p:cNvPr>
          <p:cNvGrpSpPr/>
          <p:nvPr/>
        </p:nvGrpSpPr>
        <p:grpSpPr>
          <a:xfrm>
            <a:off x="3930927" y="2984205"/>
            <a:ext cx="2466664" cy="1416901"/>
            <a:chOff x="3930927" y="2984205"/>
            <a:chExt cx="2466664" cy="1416901"/>
          </a:xfrm>
        </p:grpSpPr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D7079D16-971E-44E1-A81D-1536303470E8}"/>
                </a:ext>
              </a:extLst>
            </p:cNvPr>
            <p:cNvGrpSpPr/>
            <p:nvPr/>
          </p:nvGrpSpPr>
          <p:grpSpPr>
            <a:xfrm>
              <a:off x="3930927" y="2984205"/>
              <a:ext cx="2466664" cy="1416901"/>
              <a:chOff x="3930927" y="2984205"/>
              <a:chExt cx="2466664" cy="1416901"/>
            </a:xfrm>
          </p:grpSpPr>
          <p:grpSp>
            <p:nvGrpSpPr>
              <p:cNvPr id="8" name="Gruppieren 7">
                <a:extLst>
                  <a:ext uri="{FF2B5EF4-FFF2-40B4-BE49-F238E27FC236}">
                    <a16:creationId xmlns:a16="http://schemas.microsoft.com/office/drawing/2014/main" id="{0DE17146-63FD-4140-B6B1-762CC477A47A}"/>
                  </a:ext>
                </a:extLst>
              </p:cNvPr>
              <p:cNvGrpSpPr/>
              <p:nvPr/>
            </p:nvGrpSpPr>
            <p:grpSpPr>
              <a:xfrm>
                <a:off x="3930927" y="2984205"/>
                <a:ext cx="2466664" cy="1416901"/>
                <a:chOff x="3930927" y="2984205"/>
                <a:chExt cx="2466664" cy="1416901"/>
              </a:xfrm>
            </p:grpSpPr>
            <p:sp>
              <p:nvSpPr>
                <p:cNvPr id="7" name="Rechteck 6"/>
                <p:cNvSpPr/>
                <p:nvPr/>
              </p:nvSpPr>
              <p:spPr>
                <a:xfrm>
                  <a:off x="3930927" y="2984205"/>
                  <a:ext cx="2284086" cy="1416901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b"/>
                <a:lstStyle/>
                <a:p>
                  <a:pPr algn="ctr"/>
                  <a:endParaRPr lang="en-GB" sz="1400" b="1" dirty="0"/>
                </a:p>
                <a:p>
                  <a:pPr algn="ctr"/>
                  <a:endParaRPr lang="en-GB" sz="1400" b="1" dirty="0"/>
                </a:p>
                <a:p>
                  <a:r>
                    <a:rPr lang="en-GB" sz="1400" b="1" dirty="0"/>
                    <a:t>(</a:t>
                  </a:r>
                  <a:r>
                    <a:rPr lang="en-GB" sz="1400" b="1" dirty="0" err="1"/>
                    <a:t>StCom</a:t>
                  </a:r>
                  <a:r>
                    <a:rPr lang="en-GB" sz="1400" b="1" dirty="0"/>
                    <a:t>)</a:t>
                  </a:r>
                </a:p>
                <a:p>
                  <a:r>
                    <a:rPr lang="en-GB" sz="1400" b="1" dirty="0"/>
                    <a:t>Steering Committee</a:t>
                  </a:r>
                </a:p>
              </p:txBody>
            </p:sp>
            <p:sp>
              <p:nvSpPr>
                <p:cNvPr id="42" name="Rechteck 41"/>
                <p:cNvSpPr/>
                <p:nvPr/>
              </p:nvSpPr>
              <p:spPr>
                <a:xfrm>
                  <a:off x="5039017" y="3226161"/>
                  <a:ext cx="265846" cy="28799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i="1" dirty="0"/>
                </a:p>
              </p:txBody>
            </p:sp>
            <p:sp>
              <p:nvSpPr>
                <p:cNvPr id="202" name="Rechteck 201"/>
                <p:cNvSpPr/>
                <p:nvPr/>
              </p:nvSpPr>
              <p:spPr>
                <a:xfrm>
                  <a:off x="4546805" y="3442141"/>
                  <a:ext cx="265846" cy="287992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i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4" name="Rechteck 203"/>
                <p:cNvSpPr/>
                <p:nvPr/>
              </p:nvSpPr>
              <p:spPr>
                <a:xfrm>
                  <a:off x="4028695" y="3082165"/>
                  <a:ext cx="265846" cy="287992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i="1" dirty="0"/>
                </a:p>
              </p:txBody>
            </p:sp>
            <p:sp>
              <p:nvSpPr>
                <p:cNvPr id="55" name="Regelmäßiges Fünfeck 54"/>
                <p:cNvSpPr/>
                <p:nvPr/>
              </p:nvSpPr>
              <p:spPr>
                <a:xfrm>
                  <a:off x="6015308" y="3501008"/>
                  <a:ext cx="382283" cy="390373"/>
                </a:xfrm>
                <a:prstGeom prst="pentagon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700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coord</a:t>
                  </a:r>
                  <a:endParaRPr lang="en-GB" sz="7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08" name="Gleichschenkliges Dreieck 307"/>
                <p:cNvSpPr/>
                <p:nvPr/>
              </p:nvSpPr>
              <p:spPr>
                <a:xfrm>
                  <a:off x="5680093" y="3116444"/>
                  <a:ext cx="394384" cy="365322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i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05" name="Ellipse 204">
                <a:extLst>
                  <a:ext uri="{FF2B5EF4-FFF2-40B4-BE49-F238E27FC236}">
                    <a16:creationId xmlns:a16="http://schemas.microsoft.com/office/drawing/2014/main" id="{7C794AC7-3D52-4615-955F-3CA06595036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38637" y="3717032"/>
                <a:ext cx="216000" cy="216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400" i="1" dirty="0"/>
              </a:p>
            </p:txBody>
          </p:sp>
        </p:grpSp>
        <p:sp>
          <p:nvSpPr>
            <p:cNvPr id="249" name="Ellipse 248">
              <a:extLst>
                <a:ext uri="{FF2B5EF4-FFF2-40B4-BE49-F238E27FC236}">
                  <a16:creationId xmlns:a16="http://schemas.microsoft.com/office/drawing/2014/main" id="{C9CCE313-DB36-4B9A-9753-F8000CC2CAC8}"/>
                </a:ext>
              </a:extLst>
            </p:cNvPr>
            <p:cNvSpPr/>
            <p:nvPr/>
          </p:nvSpPr>
          <p:spPr>
            <a:xfrm>
              <a:off x="5220104" y="3861080"/>
              <a:ext cx="288000" cy="28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i="1" dirty="0"/>
            </a:p>
          </p:txBody>
        </p:sp>
      </p:grpSp>
      <p:sp>
        <p:nvSpPr>
          <p:cNvPr id="199" name="Sprechblase: rechteckig mit abgerundeten Ecken 198">
            <a:extLst>
              <a:ext uri="{FF2B5EF4-FFF2-40B4-BE49-F238E27FC236}">
                <a16:creationId xmlns:a16="http://schemas.microsoft.com/office/drawing/2014/main" id="{CA994784-1DF3-4D52-B5A2-DEA5A14CE7E2}"/>
              </a:ext>
            </a:extLst>
          </p:cNvPr>
          <p:cNvSpPr/>
          <p:nvPr/>
        </p:nvSpPr>
        <p:spPr>
          <a:xfrm rot="16200000">
            <a:off x="2247515" y="2637059"/>
            <a:ext cx="1192576" cy="2014109"/>
          </a:xfrm>
          <a:prstGeom prst="wedgeRoundRect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i="1" dirty="0"/>
              <a:t>All important decisions are taken by the six members of the GSGS Steering Committee</a:t>
            </a:r>
            <a:endParaRPr lang="de-DE" sz="1400" i="1" dirty="0"/>
          </a:p>
        </p:txBody>
      </p:sp>
      <p:sp>
        <p:nvSpPr>
          <p:cNvPr id="203" name="Sprechblase: rechteckig mit abgerundeten Ecken 202">
            <a:extLst>
              <a:ext uri="{FF2B5EF4-FFF2-40B4-BE49-F238E27FC236}">
                <a16:creationId xmlns:a16="http://schemas.microsoft.com/office/drawing/2014/main" id="{43D9742E-F374-492B-B070-D56404060451}"/>
              </a:ext>
            </a:extLst>
          </p:cNvPr>
          <p:cNvSpPr/>
          <p:nvPr/>
        </p:nvSpPr>
        <p:spPr>
          <a:xfrm rot="16200000" flipV="1">
            <a:off x="7025282" y="2551689"/>
            <a:ext cx="956866" cy="1860154"/>
          </a:xfrm>
          <a:prstGeom prst="wedgeRoundRect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400" i="1" dirty="0"/>
              <a:t>The GSGS coordinator is a consulting member without a vote</a:t>
            </a:r>
            <a:endParaRPr lang="de-DE" sz="1400" i="1" dirty="0"/>
          </a:p>
        </p:txBody>
      </p:sp>
    </p:spTree>
    <p:extLst>
      <p:ext uri="{BB962C8B-B14F-4D97-AF65-F5344CB8AC3E}">
        <p14:creationId xmlns:p14="http://schemas.microsoft.com/office/powerpoint/2010/main" val="233988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40"/>
    </mc:Choice>
    <mc:Fallback xmlns="">
      <p:transition spd="slow" advTm="9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animBg="1"/>
      <p:bldP spid="2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Abgerundetes Rechteck 96"/>
          <p:cNvSpPr/>
          <p:nvPr/>
        </p:nvSpPr>
        <p:spPr>
          <a:xfrm>
            <a:off x="370136" y="224645"/>
            <a:ext cx="8403728" cy="640870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tabLst>
                <a:tab pos="2962275" algn="l"/>
                <a:tab pos="5738813" algn="r"/>
              </a:tabLst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Cologne</a:t>
            </a:r>
            <a:r>
              <a:rPr lang="en-GB" sz="2000" b="1" dirty="0"/>
              <a:t>     </a:t>
            </a:r>
          </a:p>
          <a:p>
            <a:pPr>
              <a:tabLst>
                <a:tab pos="2962275" algn="l"/>
                <a:tab pos="5738813" algn="r"/>
              </a:tabLst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Department of Geosciences</a:t>
            </a:r>
          </a:p>
          <a:p>
            <a:pPr>
              <a:tabLst>
                <a:tab pos="2962275" algn="l"/>
                <a:tab pos="5738813" algn="r"/>
              </a:tabLst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0" name="Abgerundetes Rechteck 199"/>
          <p:cNvSpPr/>
          <p:nvPr/>
        </p:nvSpPr>
        <p:spPr>
          <a:xfrm>
            <a:off x="531718" y="1683755"/>
            <a:ext cx="8098130" cy="480558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tabLst>
                <a:tab pos="2962275" algn="l"/>
                <a:tab pos="5738813" algn="r"/>
              </a:tabLst>
            </a:pPr>
            <a:endParaRPr lang="en-GB" sz="1400" b="1" dirty="0"/>
          </a:p>
          <a:p>
            <a:pPr algn="r">
              <a:tabLst>
                <a:tab pos="2962275" algn="l"/>
                <a:tab pos="5738813" algn="r"/>
              </a:tabLst>
            </a:pPr>
            <a:endParaRPr lang="en-GB" b="1" dirty="0"/>
          </a:p>
          <a:p>
            <a:pPr algn="r">
              <a:tabLst>
                <a:tab pos="2962275" algn="l"/>
                <a:tab pos="5738813" algn="r"/>
              </a:tabLst>
            </a:pPr>
            <a:endParaRPr lang="en-GB" b="1" dirty="0"/>
          </a:p>
          <a:p>
            <a:pPr algn="r">
              <a:tabLst>
                <a:tab pos="2962275" algn="l"/>
                <a:tab pos="5738813" algn="r"/>
              </a:tabLst>
            </a:pPr>
            <a:endParaRPr lang="en-GB" b="1" dirty="0"/>
          </a:p>
        </p:txBody>
      </p:sp>
      <p:sp>
        <p:nvSpPr>
          <p:cNvPr id="9" name="Rechteck 8"/>
          <p:cNvSpPr/>
          <p:nvPr/>
        </p:nvSpPr>
        <p:spPr>
          <a:xfrm>
            <a:off x="4294617" y="512674"/>
            <a:ext cx="1595077" cy="5792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/>
              <a:t>Geography</a:t>
            </a:r>
          </a:p>
        </p:txBody>
      </p:sp>
      <p:sp>
        <p:nvSpPr>
          <p:cNvPr id="194" name="Rechteck 193"/>
          <p:cNvSpPr/>
          <p:nvPr/>
        </p:nvSpPr>
        <p:spPr>
          <a:xfrm>
            <a:off x="5938759" y="296650"/>
            <a:ext cx="1871324" cy="5792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GB" sz="1400" b="1" dirty="0"/>
              <a:t>Geology &amp; Mineralogy, Crystallography</a:t>
            </a:r>
          </a:p>
        </p:txBody>
      </p:sp>
      <p:sp>
        <p:nvSpPr>
          <p:cNvPr id="195" name="Rechteck 194"/>
          <p:cNvSpPr/>
          <p:nvPr/>
        </p:nvSpPr>
        <p:spPr>
          <a:xfrm>
            <a:off x="6810778" y="933673"/>
            <a:ext cx="1595077" cy="702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400" b="1" dirty="0"/>
              <a:t>Geophysics, Meteorology</a:t>
            </a:r>
          </a:p>
        </p:txBody>
      </p:sp>
      <p:grpSp>
        <p:nvGrpSpPr>
          <p:cNvPr id="6" name="Gruppieren 7"/>
          <p:cNvGrpSpPr/>
          <p:nvPr/>
        </p:nvGrpSpPr>
        <p:grpSpPr>
          <a:xfrm>
            <a:off x="997000" y="1740864"/>
            <a:ext cx="4265461" cy="1098318"/>
            <a:chOff x="1208584" y="1704863"/>
            <a:chExt cx="4620916" cy="1098318"/>
          </a:xfrm>
        </p:grpSpPr>
        <p:sp>
          <p:nvSpPr>
            <p:cNvPr id="244" name="Abgerundetes Rechteck 243"/>
            <p:cNvSpPr/>
            <p:nvPr/>
          </p:nvSpPr>
          <p:spPr>
            <a:xfrm>
              <a:off x="1208584" y="1704863"/>
              <a:ext cx="4620916" cy="1098318"/>
            </a:xfrm>
            <a:prstGeom prst="roundRect">
              <a:avLst/>
            </a:prstGeom>
            <a:noFill/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r"/>
              <a:r>
                <a:rPr lang="en-GB" sz="1400" b="1" dirty="0"/>
                <a:t>supervising members (Prof/PD)</a:t>
              </a:r>
            </a:p>
          </p:txBody>
        </p:sp>
        <p:sp>
          <p:nvSpPr>
            <p:cNvPr id="208" name="Rechteck 207"/>
            <p:cNvSpPr>
              <a:spLocks noChangeAspect="1"/>
            </p:cNvSpPr>
            <p:nvPr/>
          </p:nvSpPr>
          <p:spPr>
            <a:xfrm>
              <a:off x="5176388" y="2249432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9" name="Rechteck 208"/>
            <p:cNvSpPr>
              <a:spLocks noChangeAspect="1"/>
            </p:cNvSpPr>
            <p:nvPr/>
          </p:nvSpPr>
          <p:spPr>
            <a:xfrm>
              <a:off x="4450406" y="2249432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0" name="Rechteck 209"/>
            <p:cNvSpPr>
              <a:spLocks noChangeAspect="1"/>
            </p:cNvSpPr>
            <p:nvPr/>
          </p:nvSpPr>
          <p:spPr>
            <a:xfrm>
              <a:off x="3724424" y="2249432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1" name="Rechteck 210"/>
            <p:cNvSpPr>
              <a:spLocks noChangeAspect="1"/>
            </p:cNvSpPr>
            <p:nvPr/>
          </p:nvSpPr>
          <p:spPr>
            <a:xfrm>
              <a:off x="5266388" y="2393760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2" name="Rechteck 211"/>
            <p:cNvSpPr>
              <a:spLocks noChangeAspect="1"/>
            </p:cNvSpPr>
            <p:nvPr/>
          </p:nvSpPr>
          <p:spPr>
            <a:xfrm>
              <a:off x="4540406" y="2393760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3" name="Rechteck 212"/>
            <p:cNvSpPr>
              <a:spLocks noChangeAspect="1"/>
            </p:cNvSpPr>
            <p:nvPr/>
          </p:nvSpPr>
          <p:spPr>
            <a:xfrm>
              <a:off x="3814424" y="2393760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4" name="Rechteck 213"/>
            <p:cNvSpPr>
              <a:spLocks noChangeAspect="1"/>
            </p:cNvSpPr>
            <p:nvPr/>
          </p:nvSpPr>
          <p:spPr>
            <a:xfrm>
              <a:off x="5398130" y="2321596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5" name="Rechteck 214"/>
            <p:cNvSpPr>
              <a:spLocks noChangeAspect="1"/>
            </p:cNvSpPr>
            <p:nvPr/>
          </p:nvSpPr>
          <p:spPr>
            <a:xfrm>
              <a:off x="4672148" y="2321596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6" name="Rechteck 215"/>
            <p:cNvSpPr>
              <a:spLocks noChangeAspect="1"/>
            </p:cNvSpPr>
            <p:nvPr/>
          </p:nvSpPr>
          <p:spPr>
            <a:xfrm>
              <a:off x="3946166" y="2321596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7" name="Rechteck 216"/>
            <p:cNvSpPr>
              <a:spLocks noChangeAspect="1"/>
            </p:cNvSpPr>
            <p:nvPr/>
          </p:nvSpPr>
          <p:spPr>
            <a:xfrm>
              <a:off x="5547328" y="2450704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8" name="Rechteck 217"/>
            <p:cNvSpPr>
              <a:spLocks noChangeAspect="1"/>
            </p:cNvSpPr>
            <p:nvPr/>
          </p:nvSpPr>
          <p:spPr>
            <a:xfrm>
              <a:off x="4821346" y="2450704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9" name="Rechteck 218"/>
            <p:cNvSpPr>
              <a:spLocks noChangeAspect="1"/>
            </p:cNvSpPr>
            <p:nvPr/>
          </p:nvSpPr>
          <p:spPr>
            <a:xfrm>
              <a:off x="4095364" y="2450704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0" name="Rechteck 219"/>
            <p:cNvSpPr>
              <a:spLocks noChangeAspect="1"/>
            </p:cNvSpPr>
            <p:nvPr/>
          </p:nvSpPr>
          <p:spPr>
            <a:xfrm>
              <a:off x="5354092" y="2507648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1" name="Rechteck 220"/>
            <p:cNvSpPr>
              <a:spLocks noChangeAspect="1"/>
            </p:cNvSpPr>
            <p:nvPr/>
          </p:nvSpPr>
          <p:spPr>
            <a:xfrm>
              <a:off x="4628110" y="2507648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2" name="Rechteck 221"/>
            <p:cNvSpPr>
              <a:spLocks noChangeAspect="1"/>
            </p:cNvSpPr>
            <p:nvPr/>
          </p:nvSpPr>
          <p:spPr>
            <a:xfrm>
              <a:off x="3902128" y="2507648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3" name="Rechteck 222"/>
            <p:cNvSpPr>
              <a:spLocks noChangeAspect="1"/>
            </p:cNvSpPr>
            <p:nvPr/>
          </p:nvSpPr>
          <p:spPr>
            <a:xfrm>
              <a:off x="5160856" y="2564592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4" name="Rechteck 223"/>
            <p:cNvSpPr>
              <a:spLocks noChangeAspect="1"/>
            </p:cNvSpPr>
            <p:nvPr/>
          </p:nvSpPr>
          <p:spPr>
            <a:xfrm>
              <a:off x="4434874" y="2564592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5" name="Rechteck 224"/>
            <p:cNvSpPr>
              <a:spLocks noChangeAspect="1"/>
            </p:cNvSpPr>
            <p:nvPr/>
          </p:nvSpPr>
          <p:spPr>
            <a:xfrm>
              <a:off x="3708892" y="2564592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6" name="Rechteck 225"/>
            <p:cNvSpPr>
              <a:spLocks noChangeAspect="1"/>
            </p:cNvSpPr>
            <p:nvPr/>
          </p:nvSpPr>
          <p:spPr>
            <a:xfrm>
              <a:off x="5118692" y="2418968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7" name="Rechteck 226"/>
            <p:cNvSpPr>
              <a:spLocks noChangeAspect="1"/>
            </p:cNvSpPr>
            <p:nvPr/>
          </p:nvSpPr>
          <p:spPr>
            <a:xfrm>
              <a:off x="4392710" y="2418968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8" name="Rechteck 227"/>
            <p:cNvSpPr>
              <a:spLocks noChangeAspect="1"/>
            </p:cNvSpPr>
            <p:nvPr/>
          </p:nvSpPr>
          <p:spPr>
            <a:xfrm>
              <a:off x="3666728" y="2418968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9" name="Rechteck 228"/>
            <p:cNvSpPr>
              <a:spLocks noChangeAspect="1"/>
            </p:cNvSpPr>
            <p:nvPr/>
          </p:nvSpPr>
          <p:spPr>
            <a:xfrm>
              <a:off x="5076528" y="2273344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0" name="Rechteck 229"/>
            <p:cNvSpPr>
              <a:spLocks noChangeAspect="1"/>
            </p:cNvSpPr>
            <p:nvPr/>
          </p:nvSpPr>
          <p:spPr>
            <a:xfrm>
              <a:off x="4350546" y="2273344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1" name="Rechteck 230"/>
            <p:cNvSpPr>
              <a:spLocks noChangeAspect="1"/>
            </p:cNvSpPr>
            <p:nvPr/>
          </p:nvSpPr>
          <p:spPr>
            <a:xfrm>
              <a:off x="3624564" y="2273344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2" name="Rechteck 231"/>
            <p:cNvSpPr>
              <a:spLocks noChangeAspect="1"/>
            </p:cNvSpPr>
            <p:nvPr/>
          </p:nvSpPr>
          <p:spPr>
            <a:xfrm>
              <a:off x="5326168" y="2196076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3" name="Rechteck 232"/>
            <p:cNvSpPr>
              <a:spLocks noChangeAspect="1"/>
            </p:cNvSpPr>
            <p:nvPr/>
          </p:nvSpPr>
          <p:spPr>
            <a:xfrm>
              <a:off x="4600186" y="2196076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4" name="Rechteck 233"/>
            <p:cNvSpPr>
              <a:spLocks noChangeAspect="1"/>
            </p:cNvSpPr>
            <p:nvPr/>
          </p:nvSpPr>
          <p:spPr>
            <a:xfrm>
              <a:off x="3874204" y="2196076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5" name="Rechteck 234"/>
            <p:cNvSpPr>
              <a:spLocks noChangeAspect="1"/>
            </p:cNvSpPr>
            <p:nvPr/>
          </p:nvSpPr>
          <p:spPr>
            <a:xfrm>
              <a:off x="5413696" y="2118808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6" name="Rechteck 235"/>
            <p:cNvSpPr>
              <a:spLocks noChangeAspect="1"/>
            </p:cNvSpPr>
            <p:nvPr/>
          </p:nvSpPr>
          <p:spPr>
            <a:xfrm>
              <a:off x="4687714" y="2118808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7" name="Rechteck 236"/>
            <p:cNvSpPr>
              <a:spLocks noChangeAspect="1"/>
            </p:cNvSpPr>
            <p:nvPr/>
          </p:nvSpPr>
          <p:spPr>
            <a:xfrm>
              <a:off x="3961732" y="2118808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8" name="Rechteck 237"/>
            <p:cNvSpPr>
              <a:spLocks noChangeAspect="1"/>
            </p:cNvSpPr>
            <p:nvPr/>
          </p:nvSpPr>
          <p:spPr>
            <a:xfrm>
              <a:off x="5140206" y="2105104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9" name="Rechteck 238"/>
            <p:cNvSpPr>
              <a:spLocks noChangeAspect="1"/>
            </p:cNvSpPr>
            <p:nvPr/>
          </p:nvSpPr>
          <p:spPr>
            <a:xfrm>
              <a:off x="4414224" y="2105104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0" name="Rechteck 239"/>
            <p:cNvSpPr>
              <a:spLocks noChangeAspect="1"/>
            </p:cNvSpPr>
            <p:nvPr/>
          </p:nvSpPr>
          <p:spPr>
            <a:xfrm>
              <a:off x="3688242" y="2105104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1" name="Rechteck 240"/>
            <p:cNvSpPr>
              <a:spLocks noChangeAspect="1"/>
            </p:cNvSpPr>
            <p:nvPr/>
          </p:nvSpPr>
          <p:spPr>
            <a:xfrm>
              <a:off x="4964804" y="2172464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2" name="Rechteck 241"/>
            <p:cNvSpPr>
              <a:spLocks noChangeAspect="1"/>
            </p:cNvSpPr>
            <p:nvPr/>
          </p:nvSpPr>
          <p:spPr>
            <a:xfrm>
              <a:off x="4238822" y="2172464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3" name="Rechteck 242"/>
            <p:cNvSpPr>
              <a:spLocks noChangeAspect="1"/>
            </p:cNvSpPr>
            <p:nvPr/>
          </p:nvSpPr>
          <p:spPr>
            <a:xfrm>
              <a:off x="3512840" y="2172464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5247042" y="582923"/>
            <a:ext cx="2061262" cy="1415852"/>
            <a:chOff x="5292080" y="546922"/>
            <a:chExt cx="2061262" cy="1415852"/>
          </a:xfrm>
        </p:grpSpPr>
        <p:sp>
          <p:nvSpPr>
            <p:cNvPr id="283" name="Gleichschenkliges Dreieck 282"/>
            <p:cNvSpPr/>
            <p:nvPr/>
          </p:nvSpPr>
          <p:spPr>
            <a:xfrm>
              <a:off x="7043860" y="976061"/>
              <a:ext cx="150944" cy="15979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4" name="Gleichschenkliges Dreieck 283"/>
            <p:cNvSpPr/>
            <p:nvPr/>
          </p:nvSpPr>
          <p:spPr>
            <a:xfrm>
              <a:off x="7087949" y="1208357"/>
              <a:ext cx="150944" cy="15979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7" name="Gleichschenkliges Dreieck 286"/>
            <p:cNvSpPr/>
            <p:nvPr/>
          </p:nvSpPr>
          <p:spPr>
            <a:xfrm>
              <a:off x="7064318" y="1313430"/>
              <a:ext cx="150944" cy="15979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8" name="Gleichschenkliges Dreieck 287"/>
            <p:cNvSpPr/>
            <p:nvPr/>
          </p:nvSpPr>
          <p:spPr>
            <a:xfrm>
              <a:off x="6954305" y="1177497"/>
              <a:ext cx="150944" cy="15979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9" name="Gleichschenkliges Dreieck 288"/>
            <p:cNvSpPr/>
            <p:nvPr/>
          </p:nvSpPr>
          <p:spPr>
            <a:xfrm>
              <a:off x="6376370" y="546922"/>
              <a:ext cx="150944" cy="159792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1" name="Gleichschenkliges Dreieck 290"/>
            <p:cNvSpPr/>
            <p:nvPr/>
          </p:nvSpPr>
          <p:spPr>
            <a:xfrm>
              <a:off x="6167255" y="592970"/>
              <a:ext cx="150944" cy="159792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3" name="Gleichschenkliges Dreieck 292"/>
            <p:cNvSpPr/>
            <p:nvPr/>
          </p:nvSpPr>
          <p:spPr>
            <a:xfrm>
              <a:off x="5985190" y="592970"/>
              <a:ext cx="150944" cy="159792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5" name="Gleichschenkliges Dreieck 294"/>
            <p:cNvSpPr/>
            <p:nvPr/>
          </p:nvSpPr>
          <p:spPr>
            <a:xfrm>
              <a:off x="5721442" y="550976"/>
              <a:ext cx="150944" cy="15979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7" name="Gleichschenkliges Dreieck 296"/>
            <p:cNvSpPr/>
            <p:nvPr/>
          </p:nvSpPr>
          <p:spPr>
            <a:xfrm>
              <a:off x="5512326" y="597024"/>
              <a:ext cx="150944" cy="15979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9" name="Gleichschenkliges Dreieck 298"/>
            <p:cNvSpPr/>
            <p:nvPr/>
          </p:nvSpPr>
          <p:spPr>
            <a:xfrm>
              <a:off x="5769166" y="854998"/>
              <a:ext cx="150944" cy="15979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0" name="Gleichschenkliges Dreieck 299"/>
            <p:cNvSpPr/>
            <p:nvPr/>
          </p:nvSpPr>
          <p:spPr>
            <a:xfrm>
              <a:off x="5608203" y="795973"/>
              <a:ext cx="150944" cy="15979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7" name="Abgerundetes Rechteck 246"/>
            <p:cNvSpPr/>
            <p:nvPr/>
          </p:nvSpPr>
          <p:spPr>
            <a:xfrm>
              <a:off x="5292080" y="546922"/>
              <a:ext cx="2061262" cy="1415852"/>
            </a:xfrm>
            <a:prstGeom prst="roundRect">
              <a:avLst/>
            </a:prstGeom>
            <a:noFill/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1400" b="1" dirty="0"/>
                <a:t>non-professorial </a:t>
              </a:r>
            </a:p>
            <a:p>
              <a:r>
                <a:rPr lang="en-GB" sz="1400" b="1" dirty="0"/>
                <a:t>academic staff (Dr)</a:t>
              </a:r>
            </a:p>
          </p:txBody>
        </p:sp>
      </p:grpSp>
      <p:sp>
        <p:nvSpPr>
          <p:cNvPr id="43" name="Abgerundetes Rechteck 42"/>
          <p:cNvSpPr/>
          <p:nvPr/>
        </p:nvSpPr>
        <p:spPr>
          <a:xfrm>
            <a:off x="864062" y="4545121"/>
            <a:ext cx="7178644" cy="1728192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lang="en-GB" sz="1400" b="1" dirty="0"/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07E8E146-EA83-483C-86B3-DDC74A7683E3}"/>
              </a:ext>
            </a:extLst>
          </p:cNvPr>
          <p:cNvGrpSpPr/>
          <p:nvPr/>
        </p:nvGrpSpPr>
        <p:grpSpPr>
          <a:xfrm>
            <a:off x="1979712" y="5545055"/>
            <a:ext cx="4577062" cy="656250"/>
            <a:chOff x="3399175" y="5545055"/>
            <a:chExt cx="4577062" cy="656250"/>
          </a:xfrm>
        </p:grpSpPr>
        <p:sp>
          <p:nvSpPr>
            <p:cNvPr id="3" name="Ellipse 2"/>
            <p:cNvSpPr/>
            <p:nvPr/>
          </p:nvSpPr>
          <p:spPr>
            <a:xfrm>
              <a:off x="6587970" y="55450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5" name="Ellipse 114"/>
            <p:cNvSpPr/>
            <p:nvPr/>
          </p:nvSpPr>
          <p:spPr>
            <a:xfrm>
              <a:off x="6809180" y="55450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6" name="Ellipse 115"/>
            <p:cNvSpPr/>
            <p:nvPr/>
          </p:nvSpPr>
          <p:spPr>
            <a:xfrm>
              <a:off x="7030390" y="55450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7" name="Ellipse 116"/>
            <p:cNvSpPr/>
            <p:nvPr/>
          </p:nvSpPr>
          <p:spPr>
            <a:xfrm>
              <a:off x="7251599" y="55450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8" name="Ellipse 117"/>
            <p:cNvSpPr/>
            <p:nvPr/>
          </p:nvSpPr>
          <p:spPr>
            <a:xfrm>
              <a:off x="7472809" y="55450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9" name="Ellipse 118"/>
            <p:cNvSpPr/>
            <p:nvPr/>
          </p:nvSpPr>
          <p:spPr>
            <a:xfrm>
              <a:off x="7694019" y="55450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0" name="Ellipse 119"/>
            <p:cNvSpPr/>
            <p:nvPr/>
          </p:nvSpPr>
          <p:spPr>
            <a:xfrm>
              <a:off x="6646859" y="56974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1" name="Ellipse 120"/>
            <p:cNvSpPr/>
            <p:nvPr/>
          </p:nvSpPr>
          <p:spPr>
            <a:xfrm>
              <a:off x="6868068" y="56974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2" name="Ellipse 121"/>
            <p:cNvSpPr/>
            <p:nvPr/>
          </p:nvSpPr>
          <p:spPr>
            <a:xfrm>
              <a:off x="7089278" y="56974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3" name="Ellipse 122"/>
            <p:cNvSpPr/>
            <p:nvPr/>
          </p:nvSpPr>
          <p:spPr>
            <a:xfrm>
              <a:off x="7310488" y="56974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4" name="Ellipse 123"/>
            <p:cNvSpPr/>
            <p:nvPr/>
          </p:nvSpPr>
          <p:spPr>
            <a:xfrm>
              <a:off x="7531698" y="56974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5" name="Ellipse 124"/>
            <p:cNvSpPr/>
            <p:nvPr/>
          </p:nvSpPr>
          <p:spPr>
            <a:xfrm>
              <a:off x="7752908" y="56974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6" name="Ellipse 125"/>
            <p:cNvSpPr/>
            <p:nvPr/>
          </p:nvSpPr>
          <p:spPr>
            <a:xfrm>
              <a:off x="6571096" y="58498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7" name="Ellipse 126"/>
            <p:cNvSpPr/>
            <p:nvPr/>
          </p:nvSpPr>
          <p:spPr>
            <a:xfrm>
              <a:off x="6792306" y="58498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8" name="Ellipse 127"/>
            <p:cNvSpPr/>
            <p:nvPr/>
          </p:nvSpPr>
          <p:spPr>
            <a:xfrm>
              <a:off x="7013516" y="58498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9" name="Ellipse 128"/>
            <p:cNvSpPr/>
            <p:nvPr/>
          </p:nvSpPr>
          <p:spPr>
            <a:xfrm>
              <a:off x="7234726" y="58498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0" name="Ellipse 129"/>
            <p:cNvSpPr/>
            <p:nvPr/>
          </p:nvSpPr>
          <p:spPr>
            <a:xfrm>
              <a:off x="7455935" y="58498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1" name="Ellipse 130"/>
            <p:cNvSpPr/>
            <p:nvPr/>
          </p:nvSpPr>
          <p:spPr>
            <a:xfrm>
              <a:off x="7677145" y="58498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2" name="Ellipse 131"/>
            <p:cNvSpPr/>
            <p:nvPr/>
          </p:nvSpPr>
          <p:spPr>
            <a:xfrm>
              <a:off x="6704034" y="60022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3" name="Ellipse 132"/>
            <p:cNvSpPr/>
            <p:nvPr/>
          </p:nvSpPr>
          <p:spPr>
            <a:xfrm>
              <a:off x="6925244" y="60022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4" name="Ellipse 133"/>
            <p:cNvSpPr/>
            <p:nvPr/>
          </p:nvSpPr>
          <p:spPr>
            <a:xfrm>
              <a:off x="7146454" y="60022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5" name="Ellipse 134"/>
            <p:cNvSpPr/>
            <p:nvPr/>
          </p:nvSpPr>
          <p:spPr>
            <a:xfrm>
              <a:off x="7367663" y="60022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6" name="Ellipse 135"/>
            <p:cNvSpPr/>
            <p:nvPr/>
          </p:nvSpPr>
          <p:spPr>
            <a:xfrm>
              <a:off x="7588873" y="60022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7" name="Ellipse 136"/>
            <p:cNvSpPr/>
            <p:nvPr/>
          </p:nvSpPr>
          <p:spPr>
            <a:xfrm>
              <a:off x="7810083" y="60022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8" name="Ellipse 137"/>
            <p:cNvSpPr/>
            <p:nvPr/>
          </p:nvSpPr>
          <p:spPr>
            <a:xfrm>
              <a:off x="5002009" y="55545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9" name="Ellipse 138"/>
            <p:cNvSpPr/>
            <p:nvPr/>
          </p:nvSpPr>
          <p:spPr>
            <a:xfrm>
              <a:off x="5223219" y="55545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0" name="Ellipse 139"/>
            <p:cNvSpPr/>
            <p:nvPr/>
          </p:nvSpPr>
          <p:spPr>
            <a:xfrm>
              <a:off x="5444429" y="55545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1" name="Ellipse 140"/>
            <p:cNvSpPr/>
            <p:nvPr/>
          </p:nvSpPr>
          <p:spPr>
            <a:xfrm>
              <a:off x="5665639" y="55545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2" name="Ellipse 141"/>
            <p:cNvSpPr/>
            <p:nvPr/>
          </p:nvSpPr>
          <p:spPr>
            <a:xfrm>
              <a:off x="5886849" y="55545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3" name="Ellipse 142"/>
            <p:cNvSpPr/>
            <p:nvPr/>
          </p:nvSpPr>
          <p:spPr>
            <a:xfrm>
              <a:off x="6108059" y="55545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4" name="Ellipse 143"/>
            <p:cNvSpPr/>
            <p:nvPr/>
          </p:nvSpPr>
          <p:spPr>
            <a:xfrm>
              <a:off x="5060898" y="57069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5" name="Ellipse 144"/>
            <p:cNvSpPr/>
            <p:nvPr/>
          </p:nvSpPr>
          <p:spPr>
            <a:xfrm>
              <a:off x="5282108" y="57069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6" name="Ellipse 145"/>
            <p:cNvSpPr/>
            <p:nvPr/>
          </p:nvSpPr>
          <p:spPr>
            <a:xfrm>
              <a:off x="5503318" y="57069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7" name="Ellipse 146"/>
            <p:cNvSpPr/>
            <p:nvPr/>
          </p:nvSpPr>
          <p:spPr>
            <a:xfrm>
              <a:off x="5724528" y="57069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8" name="Ellipse 147"/>
            <p:cNvSpPr/>
            <p:nvPr/>
          </p:nvSpPr>
          <p:spPr>
            <a:xfrm>
              <a:off x="5945737" y="57069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9" name="Ellipse 148"/>
            <p:cNvSpPr/>
            <p:nvPr/>
          </p:nvSpPr>
          <p:spPr>
            <a:xfrm>
              <a:off x="6166947" y="57069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0" name="Ellipse 149"/>
            <p:cNvSpPr/>
            <p:nvPr/>
          </p:nvSpPr>
          <p:spPr>
            <a:xfrm>
              <a:off x="4985136" y="58593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1" name="Ellipse 150"/>
            <p:cNvSpPr/>
            <p:nvPr/>
          </p:nvSpPr>
          <p:spPr>
            <a:xfrm>
              <a:off x="5206345" y="58593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2" name="Ellipse 151"/>
            <p:cNvSpPr/>
            <p:nvPr/>
          </p:nvSpPr>
          <p:spPr>
            <a:xfrm>
              <a:off x="5427555" y="58593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3" name="Ellipse 152"/>
            <p:cNvSpPr/>
            <p:nvPr/>
          </p:nvSpPr>
          <p:spPr>
            <a:xfrm>
              <a:off x="5648765" y="58593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4" name="Ellipse 153"/>
            <p:cNvSpPr/>
            <p:nvPr/>
          </p:nvSpPr>
          <p:spPr>
            <a:xfrm>
              <a:off x="5869975" y="58593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5" name="Ellipse 154"/>
            <p:cNvSpPr/>
            <p:nvPr/>
          </p:nvSpPr>
          <p:spPr>
            <a:xfrm>
              <a:off x="6091185" y="58593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6" name="Ellipse 155"/>
            <p:cNvSpPr/>
            <p:nvPr/>
          </p:nvSpPr>
          <p:spPr>
            <a:xfrm>
              <a:off x="5118073" y="60117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7" name="Ellipse 156"/>
            <p:cNvSpPr/>
            <p:nvPr/>
          </p:nvSpPr>
          <p:spPr>
            <a:xfrm>
              <a:off x="5339283" y="60117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8" name="Ellipse 157"/>
            <p:cNvSpPr/>
            <p:nvPr/>
          </p:nvSpPr>
          <p:spPr>
            <a:xfrm>
              <a:off x="5560493" y="60117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9" name="Ellipse 158"/>
            <p:cNvSpPr/>
            <p:nvPr/>
          </p:nvSpPr>
          <p:spPr>
            <a:xfrm>
              <a:off x="5781703" y="60117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0" name="Ellipse 159"/>
            <p:cNvSpPr/>
            <p:nvPr/>
          </p:nvSpPr>
          <p:spPr>
            <a:xfrm>
              <a:off x="6002913" y="60117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1" name="Ellipse 160"/>
            <p:cNvSpPr/>
            <p:nvPr/>
          </p:nvSpPr>
          <p:spPr>
            <a:xfrm>
              <a:off x="6224123" y="60117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2" name="Ellipse 161"/>
            <p:cNvSpPr/>
            <p:nvPr/>
          </p:nvSpPr>
          <p:spPr>
            <a:xfrm>
              <a:off x="3416049" y="55641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3" name="Ellipse 162"/>
            <p:cNvSpPr/>
            <p:nvPr/>
          </p:nvSpPr>
          <p:spPr>
            <a:xfrm>
              <a:off x="3637259" y="55641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4" name="Ellipse 163"/>
            <p:cNvSpPr/>
            <p:nvPr/>
          </p:nvSpPr>
          <p:spPr>
            <a:xfrm>
              <a:off x="3858469" y="55641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5" name="Ellipse 164"/>
            <p:cNvSpPr/>
            <p:nvPr/>
          </p:nvSpPr>
          <p:spPr>
            <a:xfrm>
              <a:off x="4079678" y="55641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6" name="Ellipse 165"/>
            <p:cNvSpPr/>
            <p:nvPr/>
          </p:nvSpPr>
          <p:spPr>
            <a:xfrm>
              <a:off x="4300888" y="55641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7" name="Ellipse 166"/>
            <p:cNvSpPr/>
            <p:nvPr/>
          </p:nvSpPr>
          <p:spPr>
            <a:xfrm>
              <a:off x="4522098" y="55641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8" name="Ellipse 167"/>
            <p:cNvSpPr/>
            <p:nvPr/>
          </p:nvSpPr>
          <p:spPr>
            <a:xfrm>
              <a:off x="3474937" y="57165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9" name="Ellipse 168"/>
            <p:cNvSpPr/>
            <p:nvPr/>
          </p:nvSpPr>
          <p:spPr>
            <a:xfrm>
              <a:off x="3696147" y="57165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0" name="Ellipse 169"/>
            <p:cNvSpPr/>
            <p:nvPr/>
          </p:nvSpPr>
          <p:spPr>
            <a:xfrm>
              <a:off x="3917357" y="57165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1" name="Ellipse 170"/>
            <p:cNvSpPr/>
            <p:nvPr/>
          </p:nvSpPr>
          <p:spPr>
            <a:xfrm>
              <a:off x="4138567" y="57165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2" name="Ellipse 171"/>
            <p:cNvSpPr/>
            <p:nvPr/>
          </p:nvSpPr>
          <p:spPr>
            <a:xfrm>
              <a:off x="4359777" y="57165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3" name="Ellipse 172"/>
            <p:cNvSpPr/>
            <p:nvPr/>
          </p:nvSpPr>
          <p:spPr>
            <a:xfrm>
              <a:off x="4580987" y="57165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4" name="Ellipse 173"/>
            <p:cNvSpPr/>
            <p:nvPr/>
          </p:nvSpPr>
          <p:spPr>
            <a:xfrm>
              <a:off x="3399175" y="58689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5" name="Ellipse 174"/>
            <p:cNvSpPr/>
            <p:nvPr/>
          </p:nvSpPr>
          <p:spPr>
            <a:xfrm>
              <a:off x="3620385" y="58689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6" name="Ellipse 175"/>
            <p:cNvSpPr/>
            <p:nvPr/>
          </p:nvSpPr>
          <p:spPr>
            <a:xfrm>
              <a:off x="3841595" y="58689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7" name="Ellipse 176"/>
            <p:cNvSpPr/>
            <p:nvPr/>
          </p:nvSpPr>
          <p:spPr>
            <a:xfrm>
              <a:off x="4062805" y="58689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8" name="Ellipse 177"/>
            <p:cNvSpPr/>
            <p:nvPr/>
          </p:nvSpPr>
          <p:spPr>
            <a:xfrm>
              <a:off x="4284014" y="58689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9" name="Ellipse 178"/>
            <p:cNvSpPr/>
            <p:nvPr/>
          </p:nvSpPr>
          <p:spPr>
            <a:xfrm>
              <a:off x="4505224" y="58689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0" name="Ellipse 179"/>
            <p:cNvSpPr/>
            <p:nvPr/>
          </p:nvSpPr>
          <p:spPr>
            <a:xfrm>
              <a:off x="3532113" y="60213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1" name="Ellipse 180"/>
            <p:cNvSpPr/>
            <p:nvPr/>
          </p:nvSpPr>
          <p:spPr>
            <a:xfrm>
              <a:off x="3753323" y="60213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2" name="Ellipse 181"/>
            <p:cNvSpPr/>
            <p:nvPr/>
          </p:nvSpPr>
          <p:spPr>
            <a:xfrm>
              <a:off x="3974533" y="60213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3" name="Ellipse 182"/>
            <p:cNvSpPr/>
            <p:nvPr/>
          </p:nvSpPr>
          <p:spPr>
            <a:xfrm>
              <a:off x="4195742" y="60213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4" name="Ellipse 183"/>
            <p:cNvSpPr/>
            <p:nvPr/>
          </p:nvSpPr>
          <p:spPr>
            <a:xfrm>
              <a:off x="4416952" y="60213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5" name="Ellipse 184"/>
            <p:cNvSpPr/>
            <p:nvPr/>
          </p:nvSpPr>
          <p:spPr>
            <a:xfrm>
              <a:off x="4638162" y="60213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96" name="Slide Number Placeholder 19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A39F-551D-4A34-9FB1-903C1B515546}" type="slidenum">
              <a:rPr lang="de-DE" smtClean="0"/>
              <a:pPr/>
              <a:t>6</a:t>
            </a:fld>
            <a:endParaRPr lang="de-DE"/>
          </a:p>
        </p:txBody>
      </p:sp>
      <p:grpSp>
        <p:nvGrpSpPr>
          <p:cNvPr id="206" name="Group 186"/>
          <p:cNvGrpSpPr/>
          <p:nvPr/>
        </p:nvGrpSpPr>
        <p:grpSpPr>
          <a:xfrm>
            <a:off x="664655" y="2982296"/>
            <a:ext cx="1821630" cy="1202785"/>
            <a:chOff x="783271" y="2946295"/>
            <a:chExt cx="1821630" cy="1202785"/>
          </a:xfrm>
        </p:grpSpPr>
        <p:sp>
          <p:nvSpPr>
            <p:cNvPr id="207" name="Rechteck 206"/>
            <p:cNvSpPr>
              <a:spLocks noChangeAspect="1"/>
            </p:cNvSpPr>
            <p:nvPr/>
          </p:nvSpPr>
          <p:spPr>
            <a:xfrm>
              <a:off x="2209984" y="3235053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6" name="Rechteck 245"/>
            <p:cNvSpPr>
              <a:spLocks noChangeAspect="1"/>
            </p:cNvSpPr>
            <p:nvPr/>
          </p:nvSpPr>
          <p:spPr>
            <a:xfrm>
              <a:off x="1622924" y="3379381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8" name="Rechteck 247"/>
            <p:cNvSpPr>
              <a:spLocks noChangeAspect="1"/>
            </p:cNvSpPr>
            <p:nvPr/>
          </p:nvSpPr>
          <p:spPr>
            <a:xfrm>
              <a:off x="1074395" y="3307217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1" name="Rechteck 250"/>
            <p:cNvSpPr>
              <a:spLocks noChangeAspect="1"/>
            </p:cNvSpPr>
            <p:nvPr/>
          </p:nvSpPr>
          <p:spPr>
            <a:xfrm>
              <a:off x="1882253" y="3436325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2" name="Rechteck 251"/>
            <p:cNvSpPr>
              <a:spLocks noChangeAspect="1"/>
            </p:cNvSpPr>
            <p:nvPr/>
          </p:nvSpPr>
          <p:spPr>
            <a:xfrm>
              <a:off x="1212116" y="3436325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3" name="Rechteck 252"/>
            <p:cNvSpPr>
              <a:spLocks noChangeAspect="1"/>
            </p:cNvSpPr>
            <p:nvPr/>
          </p:nvSpPr>
          <p:spPr>
            <a:xfrm>
              <a:off x="1703882" y="3493269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4" name="Rechteck 253"/>
            <p:cNvSpPr>
              <a:spLocks noChangeAspect="1"/>
            </p:cNvSpPr>
            <p:nvPr/>
          </p:nvSpPr>
          <p:spPr>
            <a:xfrm>
              <a:off x="1033744" y="3493269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5" name="Rechteck 254"/>
            <p:cNvSpPr>
              <a:spLocks noChangeAspect="1"/>
            </p:cNvSpPr>
            <p:nvPr/>
          </p:nvSpPr>
          <p:spPr>
            <a:xfrm>
              <a:off x="2156727" y="3404589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6" name="Rechteck 255"/>
            <p:cNvSpPr>
              <a:spLocks noChangeAspect="1"/>
            </p:cNvSpPr>
            <p:nvPr/>
          </p:nvSpPr>
          <p:spPr>
            <a:xfrm>
              <a:off x="1381491" y="3355779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2" name="Rechteck 261"/>
            <p:cNvSpPr>
              <a:spLocks noChangeAspect="1"/>
            </p:cNvSpPr>
            <p:nvPr/>
          </p:nvSpPr>
          <p:spPr>
            <a:xfrm>
              <a:off x="1007968" y="3181697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3" name="Rechteck 262"/>
            <p:cNvSpPr>
              <a:spLocks noChangeAspect="1"/>
            </p:cNvSpPr>
            <p:nvPr/>
          </p:nvSpPr>
          <p:spPr>
            <a:xfrm>
              <a:off x="1758901" y="3104429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4" name="Rechteck 263"/>
            <p:cNvSpPr>
              <a:spLocks noChangeAspect="1"/>
            </p:cNvSpPr>
            <p:nvPr/>
          </p:nvSpPr>
          <p:spPr>
            <a:xfrm>
              <a:off x="1088763" y="3104429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5" name="Rechteck 264"/>
            <p:cNvSpPr>
              <a:spLocks noChangeAspect="1"/>
            </p:cNvSpPr>
            <p:nvPr/>
          </p:nvSpPr>
          <p:spPr>
            <a:xfrm>
              <a:off x="2176586" y="3090725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6" name="Rechteck 265"/>
            <p:cNvSpPr>
              <a:spLocks noChangeAspect="1"/>
            </p:cNvSpPr>
            <p:nvPr/>
          </p:nvSpPr>
          <p:spPr>
            <a:xfrm>
              <a:off x="1506448" y="3090725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7" name="Rechteck 266"/>
            <p:cNvSpPr>
              <a:spLocks noChangeAspect="1"/>
            </p:cNvSpPr>
            <p:nvPr/>
          </p:nvSpPr>
          <p:spPr>
            <a:xfrm>
              <a:off x="2014676" y="3158085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9" name="Rechteck 268"/>
            <p:cNvSpPr>
              <a:spLocks noChangeAspect="1"/>
            </p:cNvSpPr>
            <p:nvPr/>
          </p:nvSpPr>
          <p:spPr>
            <a:xfrm>
              <a:off x="1344539" y="3158085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0" name="Abgerundetes Rechteck 269"/>
            <p:cNvSpPr/>
            <p:nvPr/>
          </p:nvSpPr>
          <p:spPr>
            <a:xfrm>
              <a:off x="783271" y="2946295"/>
              <a:ext cx="1821630" cy="1202785"/>
            </a:xfrm>
            <a:prstGeom prst="roundRect">
              <a:avLst/>
            </a:prstGeom>
            <a:noFill/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r>
                <a:rPr lang="en-GB" sz="1400" b="1" dirty="0"/>
                <a:t>external supervising members (Prof/Dr)</a:t>
              </a:r>
            </a:p>
          </p:txBody>
        </p:sp>
      </p:grpSp>
      <p:pic>
        <p:nvPicPr>
          <p:cNvPr id="197" name="Grafik 1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125" y="2032533"/>
            <a:ext cx="1643788" cy="561253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0DE17146-63FD-4140-B6B1-762CC477A47A}"/>
              </a:ext>
            </a:extLst>
          </p:cNvPr>
          <p:cNvGrpSpPr/>
          <p:nvPr/>
        </p:nvGrpSpPr>
        <p:grpSpPr>
          <a:xfrm>
            <a:off x="3930927" y="2984205"/>
            <a:ext cx="2466664" cy="1416901"/>
            <a:chOff x="3930927" y="2984205"/>
            <a:chExt cx="2466664" cy="1416901"/>
          </a:xfrm>
        </p:grpSpPr>
        <p:sp>
          <p:nvSpPr>
            <p:cNvPr id="7" name="Rechteck 6"/>
            <p:cNvSpPr/>
            <p:nvPr/>
          </p:nvSpPr>
          <p:spPr>
            <a:xfrm>
              <a:off x="3930927" y="2984205"/>
              <a:ext cx="2284086" cy="141690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endParaRPr lang="en-GB" sz="1400" b="1" dirty="0"/>
            </a:p>
            <a:p>
              <a:pPr algn="ctr"/>
              <a:endParaRPr lang="en-GB" sz="1400" b="1" dirty="0"/>
            </a:p>
            <a:p>
              <a:r>
                <a:rPr lang="en-GB" sz="1400" b="1" dirty="0"/>
                <a:t>(</a:t>
              </a:r>
              <a:r>
                <a:rPr lang="en-GB" sz="1400" b="1" dirty="0" err="1"/>
                <a:t>StCom</a:t>
              </a:r>
              <a:r>
                <a:rPr lang="en-GB" sz="1400" b="1" dirty="0"/>
                <a:t>)</a:t>
              </a:r>
            </a:p>
            <a:p>
              <a:r>
                <a:rPr lang="en-GB" sz="1400" b="1" dirty="0"/>
                <a:t>Steering Committee</a:t>
              </a:r>
            </a:p>
          </p:txBody>
        </p:sp>
        <p:sp>
          <p:nvSpPr>
            <p:cNvPr id="42" name="Rechteck 41"/>
            <p:cNvSpPr/>
            <p:nvPr/>
          </p:nvSpPr>
          <p:spPr>
            <a:xfrm>
              <a:off x="5039017" y="3226161"/>
              <a:ext cx="265846" cy="2879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i="1" dirty="0"/>
            </a:p>
          </p:txBody>
        </p:sp>
        <p:sp>
          <p:nvSpPr>
            <p:cNvPr id="202" name="Rechteck 201"/>
            <p:cNvSpPr/>
            <p:nvPr/>
          </p:nvSpPr>
          <p:spPr>
            <a:xfrm>
              <a:off x="4546805" y="3442141"/>
              <a:ext cx="265846" cy="28799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i="1" dirty="0">
                <a:solidFill>
                  <a:schemeClr val="bg1"/>
                </a:solidFill>
              </a:endParaRPr>
            </a:p>
          </p:txBody>
        </p:sp>
        <p:sp>
          <p:nvSpPr>
            <p:cNvPr id="204" name="Rechteck 203"/>
            <p:cNvSpPr/>
            <p:nvPr/>
          </p:nvSpPr>
          <p:spPr>
            <a:xfrm>
              <a:off x="4028695" y="3082165"/>
              <a:ext cx="265846" cy="28799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i="1" dirty="0"/>
            </a:p>
          </p:txBody>
        </p:sp>
        <p:sp>
          <p:nvSpPr>
            <p:cNvPr id="55" name="Regelmäßiges Fünfeck 54"/>
            <p:cNvSpPr/>
            <p:nvPr/>
          </p:nvSpPr>
          <p:spPr>
            <a:xfrm>
              <a:off x="6015308" y="3501008"/>
              <a:ext cx="382283" cy="390373"/>
            </a:xfrm>
            <a:prstGeom prst="pentag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coord</a:t>
              </a:r>
              <a:endParaRPr lang="en-GB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8" name="Gleichschenkliges Dreieck 307"/>
            <p:cNvSpPr/>
            <p:nvPr/>
          </p:nvSpPr>
          <p:spPr>
            <a:xfrm>
              <a:off x="5680093" y="3116444"/>
              <a:ext cx="394384" cy="365322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8350D462-6D82-4E5B-A864-EC77E7ECAF77}"/>
              </a:ext>
            </a:extLst>
          </p:cNvPr>
          <p:cNvSpPr txBox="1"/>
          <p:nvPr/>
        </p:nvSpPr>
        <p:spPr>
          <a:xfrm>
            <a:off x="6433365" y="4754330"/>
            <a:ext cx="160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/>
              <a:t>doctoral candidate members, </a:t>
            </a:r>
          </a:p>
          <a:p>
            <a:pPr algn="r"/>
            <a:r>
              <a:rPr lang="en-GB" sz="1400" b="1" dirty="0"/>
              <a:t>jointly called</a:t>
            </a:r>
          </a:p>
          <a:p>
            <a:pPr algn="r"/>
            <a:r>
              <a:rPr lang="en-GB" sz="1400" b="1" dirty="0"/>
              <a:t>“Doctoral Assembly”</a:t>
            </a:r>
          </a:p>
          <a:p>
            <a:endParaRPr lang="de-DE" sz="1400" dirty="0"/>
          </a:p>
        </p:txBody>
      </p:sp>
      <p:sp>
        <p:nvSpPr>
          <p:cNvPr id="187" name="Sprechblase: rechteckig mit abgerundeten Ecken 186">
            <a:extLst>
              <a:ext uri="{FF2B5EF4-FFF2-40B4-BE49-F238E27FC236}">
                <a16:creationId xmlns:a16="http://schemas.microsoft.com/office/drawing/2014/main" id="{BA774290-12C8-4A85-BB3D-48C8377687B2}"/>
              </a:ext>
            </a:extLst>
          </p:cNvPr>
          <p:cNvSpPr/>
          <p:nvPr/>
        </p:nvSpPr>
        <p:spPr>
          <a:xfrm rot="16808817" flipV="1">
            <a:off x="6827604" y="1179451"/>
            <a:ext cx="907163" cy="1938353"/>
          </a:xfrm>
          <a:prstGeom prst="wedgeRoundRect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200" i="1" dirty="0"/>
              <a:t>One academic staff member </a:t>
            </a:r>
            <a:r>
              <a:rPr lang="en-GB" sz="1200" i="1" u="sng" dirty="0"/>
              <a:t>with a doctorate</a:t>
            </a:r>
            <a:r>
              <a:rPr lang="en-GB" sz="1200" i="1" dirty="0"/>
              <a:t> represents the academic staff of all subjects</a:t>
            </a:r>
            <a:endParaRPr lang="de-DE" sz="1200" i="1" dirty="0"/>
          </a:p>
        </p:txBody>
      </p:sp>
      <p:sp>
        <p:nvSpPr>
          <p:cNvPr id="249" name="Ellipse 248">
            <a:extLst>
              <a:ext uri="{FF2B5EF4-FFF2-40B4-BE49-F238E27FC236}">
                <a16:creationId xmlns:a16="http://schemas.microsoft.com/office/drawing/2014/main" id="{346FE1C8-8458-4B4A-BE64-3C25DC62D8D8}"/>
              </a:ext>
            </a:extLst>
          </p:cNvPr>
          <p:cNvSpPr>
            <a:spLocks/>
          </p:cNvSpPr>
          <p:nvPr/>
        </p:nvSpPr>
        <p:spPr>
          <a:xfrm>
            <a:off x="5638637" y="3717032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i="1" dirty="0"/>
          </a:p>
        </p:txBody>
      </p:sp>
      <p:sp>
        <p:nvSpPr>
          <p:cNvPr id="257" name="Ellipse 256">
            <a:extLst>
              <a:ext uri="{FF2B5EF4-FFF2-40B4-BE49-F238E27FC236}">
                <a16:creationId xmlns:a16="http://schemas.microsoft.com/office/drawing/2014/main" id="{A967724E-6678-4CD6-8414-E52264D43CB7}"/>
              </a:ext>
            </a:extLst>
          </p:cNvPr>
          <p:cNvSpPr/>
          <p:nvPr/>
        </p:nvSpPr>
        <p:spPr>
          <a:xfrm>
            <a:off x="5220104" y="3861080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i="1" dirty="0"/>
          </a:p>
        </p:txBody>
      </p:sp>
      <p:cxnSp>
        <p:nvCxnSpPr>
          <p:cNvPr id="192" name="Gerade Verbindung 191"/>
          <p:cNvCxnSpPr>
            <a:cxnSpLocks/>
            <a:endCxn id="249" idx="4"/>
          </p:cNvCxnSpPr>
          <p:nvPr/>
        </p:nvCxnSpPr>
        <p:spPr>
          <a:xfrm flipH="1" flipV="1">
            <a:off x="5746637" y="3933032"/>
            <a:ext cx="590558" cy="103365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3" name="Gerade Verbindung 192"/>
          <p:cNvCxnSpPr>
            <a:cxnSpLocks/>
            <a:endCxn id="257" idx="5"/>
          </p:cNvCxnSpPr>
          <p:nvPr/>
        </p:nvCxnSpPr>
        <p:spPr>
          <a:xfrm flipH="1" flipV="1">
            <a:off x="5465927" y="4106903"/>
            <a:ext cx="848780" cy="126631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8" name="Sprechblase: rechteckig mit abgerundeten Ecken 197">
            <a:extLst>
              <a:ext uri="{FF2B5EF4-FFF2-40B4-BE49-F238E27FC236}">
                <a16:creationId xmlns:a16="http://schemas.microsoft.com/office/drawing/2014/main" id="{DBE7C97F-FA56-4FF3-9F71-B01C0BC5092D}"/>
              </a:ext>
            </a:extLst>
          </p:cNvPr>
          <p:cNvSpPr/>
          <p:nvPr/>
        </p:nvSpPr>
        <p:spPr>
          <a:xfrm rot="16808817">
            <a:off x="2046563" y="1572175"/>
            <a:ext cx="704430" cy="1772181"/>
          </a:xfrm>
          <a:prstGeom prst="wedgeRoundRect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200" i="1" dirty="0"/>
              <a:t>Three professors each represent one or two of the five subjects </a:t>
            </a:r>
            <a:endParaRPr lang="de-DE" sz="1200" i="1" dirty="0"/>
          </a:p>
        </p:txBody>
      </p:sp>
      <p:grpSp>
        <p:nvGrpSpPr>
          <p:cNvPr id="258" name="Group 257"/>
          <p:cNvGrpSpPr/>
          <p:nvPr/>
        </p:nvGrpSpPr>
        <p:grpSpPr>
          <a:xfrm>
            <a:off x="3332671" y="2352793"/>
            <a:ext cx="1839269" cy="1089348"/>
            <a:chOff x="3332671" y="2352793"/>
            <a:chExt cx="1839269" cy="1089348"/>
          </a:xfrm>
        </p:grpSpPr>
        <p:cxnSp>
          <p:nvCxnSpPr>
            <p:cNvPr id="309" name="Gerade Verbindung 308"/>
            <p:cNvCxnSpPr>
              <a:cxnSpLocks/>
              <a:stCxn id="204" idx="0"/>
              <a:endCxn id="228" idx="2"/>
            </p:cNvCxnSpPr>
            <p:nvPr/>
          </p:nvCxnSpPr>
          <p:spPr>
            <a:xfrm flipH="1" flipV="1">
              <a:off x="3332671" y="2599297"/>
              <a:ext cx="828947" cy="48286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4" name="Gerade Verbindung 313"/>
            <p:cNvCxnSpPr>
              <a:cxnSpLocks/>
              <a:stCxn id="202" idx="0"/>
              <a:endCxn id="242" idx="2"/>
            </p:cNvCxnSpPr>
            <p:nvPr/>
          </p:nvCxnSpPr>
          <p:spPr>
            <a:xfrm flipH="1" flipV="1">
              <a:off x="3860758" y="2352793"/>
              <a:ext cx="818970" cy="1089348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1" name="Gerade Verbindung 320"/>
            <p:cNvCxnSpPr>
              <a:cxnSpLocks/>
              <a:stCxn id="42" idx="0"/>
              <a:endCxn id="229" idx="2"/>
            </p:cNvCxnSpPr>
            <p:nvPr/>
          </p:nvCxnSpPr>
          <p:spPr>
            <a:xfrm flipH="1" flipV="1">
              <a:off x="4634025" y="2453673"/>
              <a:ext cx="537915" cy="772488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4" name="Gerade Verbindung 303"/>
          <p:cNvCxnSpPr>
            <a:cxnSpLocks/>
            <a:stCxn id="308" idx="0"/>
          </p:cNvCxnSpPr>
          <p:nvPr/>
        </p:nvCxnSpPr>
        <p:spPr>
          <a:xfrm flipV="1">
            <a:off x="5877286" y="1844823"/>
            <a:ext cx="175728" cy="127162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5" name="Sprechblase: rechteckig mit abgerundeten Ecken 244">
            <a:extLst>
              <a:ext uri="{FF2B5EF4-FFF2-40B4-BE49-F238E27FC236}">
                <a16:creationId xmlns:a16="http://schemas.microsoft.com/office/drawing/2014/main" id="{1D119ADD-1062-47B6-A100-8507C501D758}"/>
              </a:ext>
            </a:extLst>
          </p:cNvPr>
          <p:cNvSpPr/>
          <p:nvPr/>
        </p:nvSpPr>
        <p:spPr>
          <a:xfrm rot="16200000" flipV="1">
            <a:off x="6489391" y="2620921"/>
            <a:ext cx="1527232" cy="2218424"/>
          </a:xfrm>
          <a:prstGeom prst="wedgeRoundRect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200" i="1" dirty="0"/>
              <a:t>Two </a:t>
            </a:r>
            <a:r>
              <a:rPr lang="en-GB" sz="1200" i="1" u="sng" dirty="0"/>
              <a:t>doctoral representatives</a:t>
            </a:r>
            <a:r>
              <a:rPr lang="en-GB" sz="1200" i="1" dirty="0"/>
              <a:t> represent the doctoral candidates. </a:t>
            </a:r>
            <a:br>
              <a:rPr lang="en-GB" sz="1200" i="1" dirty="0"/>
            </a:br>
            <a:r>
              <a:rPr lang="en-GB" sz="1200" i="1" dirty="0"/>
              <a:t>One is an academic staff member (&gt;49% contract); one has ‘student’ status  (&lt;50% contract, scholarship, etc.) </a:t>
            </a:r>
            <a:endParaRPr lang="de-DE" sz="1200" i="1" dirty="0"/>
          </a:p>
        </p:txBody>
      </p:sp>
      <p:sp>
        <p:nvSpPr>
          <p:cNvPr id="268" name="Sprechblase: rechteckig mit abgerundeten Ecken 267">
            <a:extLst>
              <a:ext uri="{FF2B5EF4-FFF2-40B4-BE49-F238E27FC236}">
                <a16:creationId xmlns:a16="http://schemas.microsoft.com/office/drawing/2014/main" id="{506D2A7F-3219-4EC1-8D1E-C291721A40FF}"/>
              </a:ext>
            </a:extLst>
          </p:cNvPr>
          <p:cNvSpPr/>
          <p:nvPr/>
        </p:nvSpPr>
        <p:spPr>
          <a:xfrm rot="5645479" flipV="1">
            <a:off x="3960304" y="3072593"/>
            <a:ext cx="992132" cy="1673021"/>
          </a:xfrm>
          <a:prstGeom prst="wedgeRoundRect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200" i="1" dirty="0"/>
              <a:t>The ‘student’ member was introduced with the new GSGS statutes (‘</a:t>
            </a:r>
            <a:r>
              <a:rPr lang="en-GB" sz="1200" dirty="0" err="1"/>
              <a:t>Ordnung</a:t>
            </a:r>
            <a:r>
              <a:rPr lang="en-GB" sz="1200" i="1" dirty="0"/>
              <a:t>’) of 12/02/2021.</a:t>
            </a:r>
            <a:endParaRPr lang="de-DE" sz="1200" i="1" dirty="0"/>
          </a:p>
        </p:txBody>
      </p:sp>
      <p:sp>
        <p:nvSpPr>
          <p:cNvPr id="272" name="Ellipse 271">
            <a:extLst>
              <a:ext uri="{FF2B5EF4-FFF2-40B4-BE49-F238E27FC236}">
                <a16:creationId xmlns:a16="http://schemas.microsoft.com/office/drawing/2014/main" id="{9D9703B6-388B-48F9-99F2-34F92ADCA462}"/>
              </a:ext>
            </a:extLst>
          </p:cNvPr>
          <p:cNvSpPr>
            <a:spLocks/>
          </p:cNvSpPr>
          <p:nvPr/>
        </p:nvSpPr>
        <p:spPr>
          <a:xfrm>
            <a:off x="5638637" y="3717032"/>
            <a:ext cx="216000" cy="21600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4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924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03"/>
    </mc:Choice>
    <mc:Fallback xmlns="">
      <p:transition spd="slow" advTm="32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98" grpId="0" animBg="1"/>
      <p:bldP spid="245" grpId="0" animBg="1"/>
      <p:bldP spid="268" grpId="0" animBg="1"/>
      <p:bldP spid="2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Abgerundetes Rechteck 96"/>
          <p:cNvSpPr/>
          <p:nvPr/>
        </p:nvSpPr>
        <p:spPr>
          <a:xfrm>
            <a:off x="370136" y="224645"/>
            <a:ext cx="8403728" cy="640870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tabLst>
                <a:tab pos="2962275" algn="l"/>
                <a:tab pos="5738813" algn="r"/>
              </a:tabLst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Cologne</a:t>
            </a:r>
            <a:r>
              <a:rPr lang="en-GB" sz="2000" b="1" dirty="0"/>
              <a:t>     </a:t>
            </a:r>
          </a:p>
          <a:p>
            <a:pPr>
              <a:tabLst>
                <a:tab pos="2962275" algn="l"/>
                <a:tab pos="5738813" algn="r"/>
              </a:tabLst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Department of Geosciences</a:t>
            </a:r>
          </a:p>
          <a:p>
            <a:pPr>
              <a:tabLst>
                <a:tab pos="2962275" algn="l"/>
                <a:tab pos="5738813" algn="r"/>
              </a:tabLst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0" name="Abgerundetes Rechteck 199"/>
          <p:cNvSpPr/>
          <p:nvPr/>
        </p:nvSpPr>
        <p:spPr>
          <a:xfrm>
            <a:off x="531718" y="1683755"/>
            <a:ext cx="8098130" cy="480558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tabLst>
                <a:tab pos="2962275" algn="l"/>
                <a:tab pos="5738813" algn="r"/>
              </a:tabLst>
            </a:pPr>
            <a:endParaRPr lang="en-GB" sz="1400" b="1" dirty="0"/>
          </a:p>
          <a:p>
            <a:pPr algn="r">
              <a:tabLst>
                <a:tab pos="2962275" algn="l"/>
                <a:tab pos="5738813" algn="r"/>
              </a:tabLst>
            </a:pPr>
            <a:endParaRPr lang="en-GB" b="1" dirty="0"/>
          </a:p>
          <a:p>
            <a:pPr algn="r">
              <a:tabLst>
                <a:tab pos="2962275" algn="l"/>
                <a:tab pos="5738813" algn="r"/>
              </a:tabLst>
            </a:pPr>
            <a:endParaRPr lang="en-GB" b="1" dirty="0"/>
          </a:p>
          <a:p>
            <a:pPr algn="r">
              <a:tabLst>
                <a:tab pos="2962275" algn="l"/>
                <a:tab pos="5738813" algn="r"/>
              </a:tabLst>
            </a:pPr>
            <a:endParaRPr lang="en-GB" b="1" dirty="0"/>
          </a:p>
        </p:txBody>
      </p:sp>
      <p:sp>
        <p:nvSpPr>
          <p:cNvPr id="9" name="Rechteck 8"/>
          <p:cNvSpPr/>
          <p:nvPr/>
        </p:nvSpPr>
        <p:spPr>
          <a:xfrm>
            <a:off x="4294617" y="512674"/>
            <a:ext cx="1595077" cy="5792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/>
              <a:t>Geography</a:t>
            </a:r>
          </a:p>
        </p:txBody>
      </p:sp>
      <p:sp>
        <p:nvSpPr>
          <p:cNvPr id="194" name="Rechteck 193"/>
          <p:cNvSpPr/>
          <p:nvPr/>
        </p:nvSpPr>
        <p:spPr>
          <a:xfrm>
            <a:off x="5938759" y="296650"/>
            <a:ext cx="1871324" cy="5792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GB" sz="1400" b="1" dirty="0"/>
              <a:t>Geology &amp; Mineralogy, Crystallography</a:t>
            </a:r>
          </a:p>
        </p:txBody>
      </p:sp>
      <p:sp>
        <p:nvSpPr>
          <p:cNvPr id="195" name="Rechteck 194"/>
          <p:cNvSpPr/>
          <p:nvPr/>
        </p:nvSpPr>
        <p:spPr>
          <a:xfrm>
            <a:off x="6810778" y="933673"/>
            <a:ext cx="1595077" cy="702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400" b="1" dirty="0"/>
              <a:t>Geophysics, Meteorology</a:t>
            </a:r>
          </a:p>
        </p:txBody>
      </p:sp>
      <p:grpSp>
        <p:nvGrpSpPr>
          <p:cNvPr id="6" name="Gruppieren 7"/>
          <p:cNvGrpSpPr/>
          <p:nvPr/>
        </p:nvGrpSpPr>
        <p:grpSpPr>
          <a:xfrm>
            <a:off x="997000" y="1740864"/>
            <a:ext cx="4265461" cy="1098318"/>
            <a:chOff x="1208584" y="1704863"/>
            <a:chExt cx="4620916" cy="1098318"/>
          </a:xfrm>
        </p:grpSpPr>
        <p:sp>
          <p:nvSpPr>
            <p:cNvPr id="244" name="Abgerundetes Rechteck 243"/>
            <p:cNvSpPr/>
            <p:nvPr/>
          </p:nvSpPr>
          <p:spPr>
            <a:xfrm>
              <a:off x="1208584" y="1704863"/>
              <a:ext cx="4620916" cy="1098318"/>
            </a:xfrm>
            <a:prstGeom prst="roundRect">
              <a:avLst/>
            </a:prstGeom>
            <a:noFill/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r"/>
              <a:r>
                <a:rPr lang="en-GB" sz="1400" b="1" dirty="0"/>
                <a:t>supervising members (Prof/PD)</a:t>
              </a:r>
            </a:p>
          </p:txBody>
        </p:sp>
        <p:sp>
          <p:nvSpPr>
            <p:cNvPr id="208" name="Rechteck 207"/>
            <p:cNvSpPr>
              <a:spLocks noChangeAspect="1"/>
            </p:cNvSpPr>
            <p:nvPr/>
          </p:nvSpPr>
          <p:spPr>
            <a:xfrm>
              <a:off x="5176388" y="2249432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9" name="Rechteck 208"/>
            <p:cNvSpPr>
              <a:spLocks noChangeAspect="1"/>
            </p:cNvSpPr>
            <p:nvPr/>
          </p:nvSpPr>
          <p:spPr>
            <a:xfrm>
              <a:off x="4450406" y="2249432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0" name="Rechteck 209"/>
            <p:cNvSpPr>
              <a:spLocks noChangeAspect="1"/>
            </p:cNvSpPr>
            <p:nvPr/>
          </p:nvSpPr>
          <p:spPr>
            <a:xfrm>
              <a:off x="3724424" y="2249432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1" name="Rechteck 210"/>
            <p:cNvSpPr>
              <a:spLocks noChangeAspect="1"/>
            </p:cNvSpPr>
            <p:nvPr/>
          </p:nvSpPr>
          <p:spPr>
            <a:xfrm>
              <a:off x="5266388" y="2393760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2" name="Rechteck 211"/>
            <p:cNvSpPr>
              <a:spLocks noChangeAspect="1"/>
            </p:cNvSpPr>
            <p:nvPr/>
          </p:nvSpPr>
          <p:spPr>
            <a:xfrm>
              <a:off x="4540406" y="2393760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3" name="Rechteck 212"/>
            <p:cNvSpPr>
              <a:spLocks noChangeAspect="1"/>
            </p:cNvSpPr>
            <p:nvPr/>
          </p:nvSpPr>
          <p:spPr>
            <a:xfrm>
              <a:off x="3814424" y="2393760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4" name="Rechteck 213"/>
            <p:cNvSpPr>
              <a:spLocks noChangeAspect="1"/>
            </p:cNvSpPr>
            <p:nvPr/>
          </p:nvSpPr>
          <p:spPr>
            <a:xfrm>
              <a:off x="5398130" y="2321596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5" name="Rechteck 214"/>
            <p:cNvSpPr>
              <a:spLocks noChangeAspect="1"/>
            </p:cNvSpPr>
            <p:nvPr/>
          </p:nvSpPr>
          <p:spPr>
            <a:xfrm>
              <a:off x="4672148" y="2321596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6" name="Rechteck 215"/>
            <p:cNvSpPr>
              <a:spLocks noChangeAspect="1"/>
            </p:cNvSpPr>
            <p:nvPr/>
          </p:nvSpPr>
          <p:spPr>
            <a:xfrm>
              <a:off x="3946166" y="2321596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7" name="Rechteck 216"/>
            <p:cNvSpPr>
              <a:spLocks noChangeAspect="1"/>
            </p:cNvSpPr>
            <p:nvPr/>
          </p:nvSpPr>
          <p:spPr>
            <a:xfrm>
              <a:off x="5547328" y="2450704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8" name="Rechteck 217"/>
            <p:cNvSpPr>
              <a:spLocks noChangeAspect="1"/>
            </p:cNvSpPr>
            <p:nvPr/>
          </p:nvSpPr>
          <p:spPr>
            <a:xfrm>
              <a:off x="4821346" y="2450704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9" name="Rechteck 218"/>
            <p:cNvSpPr>
              <a:spLocks noChangeAspect="1"/>
            </p:cNvSpPr>
            <p:nvPr/>
          </p:nvSpPr>
          <p:spPr>
            <a:xfrm>
              <a:off x="4095364" y="2450704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0" name="Rechteck 219"/>
            <p:cNvSpPr>
              <a:spLocks noChangeAspect="1"/>
            </p:cNvSpPr>
            <p:nvPr/>
          </p:nvSpPr>
          <p:spPr>
            <a:xfrm>
              <a:off x="5354092" y="2507648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1" name="Rechteck 220"/>
            <p:cNvSpPr>
              <a:spLocks noChangeAspect="1"/>
            </p:cNvSpPr>
            <p:nvPr/>
          </p:nvSpPr>
          <p:spPr>
            <a:xfrm>
              <a:off x="4628110" y="2507648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2" name="Rechteck 221"/>
            <p:cNvSpPr>
              <a:spLocks noChangeAspect="1"/>
            </p:cNvSpPr>
            <p:nvPr/>
          </p:nvSpPr>
          <p:spPr>
            <a:xfrm>
              <a:off x="3902128" y="2507648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3" name="Rechteck 222"/>
            <p:cNvSpPr>
              <a:spLocks noChangeAspect="1"/>
            </p:cNvSpPr>
            <p:nvPr/>
          </p:nvSpPr>
          <p:spPr>
            <a:xfrm>
              <a:off x="5160856" y="2564592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4" name="Rechteck 223"/>
            <p:cNvSpPr>
              <a:spLocks noChangeAspect="1"/>
            </p:cNvSpPr>
            <p:nvPr/>
          </p:nvSpPr>
          <p:spPr>
            <a:xfrm>
              <a:off x="4434874" y="2564592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5" name="Rechteck 224"/>
            <p:cNvSpPr>
              <a:spLocks noChangeAspect="1"/>
            </p:cNvSpPr>
            <p:nvPr/>
          </p:nvSpPr>
          <p:spPr>
            <a:xfrm>
              <a:off x="3708892" y="2564592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6" name="Rechteck 225"/>
            <p:cNvSpPr>
              <a:spLocks noChangeAspect="1"/>
            </p:cNvSpPr>
            <p:nvPr/>
          </p:nvSpPr>
          <p:spPr>
            <a:xfrm>
              <a:off x="5118692" y="2418968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7" name="Rechteck 226"/>
            <p:cNvSpPr>
              <a:spLocks noChangeAspect="1"/>
            </p:cNvSpPr>
            <p:nvPr/>
          </p:nvSpPr>
          <p:spPr>
            <a:xfrm>
              <a:off x="4392710" y="2418968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8" name="Rechteck 227"/>
            <p:cNvSpPr>
              <a:spLocks noChangeAspect="1"/>
            </p:cNvSpPr>
            <p:nvPr/>
          </p:nvSpPr>
          <p:spPr>
            <a:xfrm>
              <a:off x="3666728" y="2418968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9" name="Rechteck 228"/>
            <p:cNvSpPr>
              <a:spLocks noChangeAspect="1"/>
            </p:cNvSpPr>
            <p:nvPr/>
          </p:nvSpPr>
          <p:spPr>
            <a:xfrm>
              <a:off x="5076528" y="2273344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0" name="Rechteck 229"/>
            <p:cNvSpPr>
              <a:spLocks noChangeAspect="1"/>
            </p:cNvSpPr>
            <p:nvPr/>
          </p:nvSpPr>
          <p:spPr>
            <a:xfrm>
              <a:off x="4350546" y="2273344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1" name="Rechteck 230"/>
            <p:cNvSpPr>
              <a:spLocks noChangeAspect="1"/>
            </p:cNvSpPr>
            <p:nvPr/>
          </p:nvSpPr>
          <p:spPr>
            <a:xfrm>
              <a:off x="3624564" y="2273344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2" name="Rechteck 231"/>
            <p:cNvSpPr>
              <a:spLocks noChangeAspect="1"/>
            </p:cNvSpPr>
            <p:nvPr/>
          </p:nvSpPr>
          <p:spPr>
            <a:xfrm>
              <a:off x="5326168" y="2196076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3" name="Rechteck 232"/>
            <p:cNvSpPr>
              <a:spLocks noChangeAspect="1"/>
            </p:cNvSpPr>
            <p:nvPr/>
          </p:nvSpPr>
          <p:spPr>
            <a:xfrm>
              <a:off x="4600186" y="2196076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4" name="Rechteck 233"/>
            <p:cNvSpPr>
              <a:spLocks noChangeAspect="1"/>
            </p:cNvSpPr>
            <p:nvPr/>
          </p:nvSpPr>
          <p:spPr>
            <a:xfrm>
              <a:off x="3874204" y="2196076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5" name="Rechteck 234"/>
            <p:cNvSpPr>
              <a:spLocks noChangeAspect="1"/>
            </p:cNvSpPr>
            <p:nvPr/>
          </p:nvSpPr>
          <p:spPr>
            <a:xfrm>
              <a:off x="5413696" y="2118808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6" name="Rechteck 235"/>
            <p:cNvSpPr>
              <a:spLocks noChangeAspect="1"/>
            </p:cNvSpPr>
            <p:nvPr/>
          </p:nvSpPr>
          <p:spPr>
            <a:xfrm>
              <a:off x="4687714" y="2118808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7" name="Rechteck 236"/>
            <p:cNvSpPr>
              <a:spLocks noChangeAspect="1"/>
            </p:cNvSpPr>
            <p:nvPr/>
          </p:nvSpPr>
          <p:spPr>
            <a:xfrm>
              <a:off x="3961732" y="2118808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8" name="Rechteck 237"/>
            <p:cNvSpPr>
              <a:spLocks noChangeAspect="1"/>
            </p:cNvSpPr>
            <p:nvPr/>
          </p:nvSpPr>
          <p:spPr>
            <a:xfrm>
              <a:off x="5140206" y="2105104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9" name="Rechteck 238"/>
            <p:cNvSpPr>
              <a:spLocks noChangeAspect="1"/>
            </p:cNvSpPr>
            <p:nvPr/>
          </p:nvSpPr>
          <p:spPr>
            <a:xfrm>
              <a:off x="4414224" y="2105104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0" name="Rechteck 239"/>
            <p:cNvSpPr>
              <a:spLocks noChangeAspect="1"/>
            </p:cNvSpPr>
            <p:nvPr/>
          </p:nvSpPr>
          <p:spPr>
            <a:xfrm>
              <a:off x="3688242" y="2105104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1" name="Rechteck 240"/>
            <p:cNvSpPr>
              <a:spLocks noChangeAspect="1"/>
            </p:cNvSpPr>
            <p:nvPr/>
          </p:nvSpPr>
          <p:spPr>
            <a:xfrm>
              <a:off x="4964804" y="2172464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2" name="Rechteck 241"/>
            <p:cNvSpPr>
              <a:spLocks noChangeAspect="1"/>
            </p:cNvSpPr>
            <p:nvPr/>
          </p:nvSpPr>
          <p:spPr>
            <a:xfrm>
              <a:off x="4238822" y="2172464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3" name="Rechteck 242"/>
            <p:cNvSpPr>
              <a:spLocks noChangeAspect="1"/>
            </p:cNvSpPr>
            <p:nvPr/>
          </p:nvSpPr>
          <p:spPr>
            <a:xfrm>
              <a:off x="3512840" y="2172464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5247042" y="582923"/>
            <a:ext cx="2061262" cy="1415852"/>
            <a:chOff x="5292080" y="546922"/>
            <a:chExt cx="2061262" cy="1415852"/>
          </a:xfrm>
        </p:grpSpPr>
        <p:sp>
          <p:nvSpPr>
            <p:cNvPr id="283" name="Gleichschenkliges Dreieck 282"/>
            <p:cNvSpPr/>
            <p:nvPr/>
          </p:nvSpPr>
          <p:spPr>
            <a:xfrm>
              <a:off x="7043860" y="976061"/>
              <a:ext cx="150944" cy="15979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4" name="Gleichschenkliges Dreieck 283"/>
            <p:cNvSpPr/>
            <p:nvPr/>
          </p:nvSpPr>
          <p:spPr>
            <a:xfrm>
              <a:off x="7087949" y="1208357"/>
              <a:ext cx="150944" cy="15979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7" name="Gleichschenkliges Dreieck 286"/>
            <p:cNvSpPr/>
            <p:nvPr/>
          </p:nvSpPr>
          <p:spPr>
            <a:xfrm>
              <a:off x="7064318" y="1313430"/>
              <a:ext cx="150944" cy="15979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8" name="Gleichschenkliges Dreieck 287"/>
            <p:cNvSpPr/>
            <p:nvPr/>
          </p:nvSpPr>
          <p:spPr>
            <a:xfrm>
              <a:off x="6954305" y="1177497"/>
              <a:ext cx="150944" cy="15979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9" name="Gleichschenkliges Dreieck 288"/>
            <p:cNvSpPr/>
            <p:nvPr/>
          </p:nvSpPr>
          <p:spPr>
            <a:xfrm>
              <a:off x="6376370" y="546922"/>
              <a:ext cx="150944" cy="159792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1" name="Gleichschenkliges Dreieck 290"/>
            <p:cNvSpPr/>
            <p:nvPr/>
          </p:nvSpPr>
          <p:spPr>
            <a:xfrm>
              <a:off x="6167255" y="592970"/>
              <a:ext cx="150944" cy="159792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3" name="Gleichschenkliges Dreieck 292"/>
            <p:cNvSpPr/>
            <p:nvPr/>
          </p:nvSpPr>
          <p:spPr>
            <a:xfrm>
              <a:off x="5985190" y="592970"/>
              <a:ext cx="150944" cy="159792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5" name="Gleichschenkliges Dreieck 294"/>
            <p:cNvSpPr/>
            <p:nvPr/>
          </p:nvSpPr>
          <p:spPr>
            <a:xfrm>
              <a:off x="5721442" y="550976"/>
              <a:ext cx="150944" cy="15979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7" name="Gleichschenkliges Dreieck 296"/>
            <p:cNvSpPr/>
            <p:nvPr/>
          </p:nvSpPr>
          <p:spPr>
            <a:xfrm>
              <a:off x="5512326" y="597024"/>
              <a:ext cx="150944" cy="15979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9" name="Gleichschenkliges Dreieck 298"/>
            <p:cNvSpPr/>
            <p:nvPr/>
          </p:nvSpPr>
          <p:spPr>
            <a:xfrm>
              <a:off x="5769166" y="854998"/>
              <a:ext cx="150944" cy="15979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0" name="Gleichschenkliges Dreieck 299"/>
            <p:cNvSpPr/>
            <p:nvPr/>
          </p:nvSpPr>
          <p:spPr>
            <a:xfrm>
              <a:off x="5608203" y="795973"/>
              <a:ext cx="150944" cy="15979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7" name="Abgerundetes Rechteck 246"/>
            <p:cNvSpPr/>
            <p:nvPr/>
          </p:nvSpPr>
          <p:spPr>
            <a:xfrm>
              <a:off x="5292080" y="546922"/>
              <a:ext cx="2061262" cy="1415852"/>
            </a:xfrm>
            <a:prstGeom prst="roundRect">
              <a:avLst/>
            </a:prstGeom>
            <a:noFill/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1400" b="1" dirty="0"/>
                <a:t>non-professorial </a:t>
              </a:r>
            </a:p>
            <a:p>
              <a:r>
                <a:rPr lang="en-GB" sz="1400" b="1" dirty="0"/>
                <a:t>academic staff (Dr)</a:t>
              </a:r>
            </a:p>
          </p:txBody>
        </p:sp>
      </p:grpSp>
      <p:sp>
        <p:nvSpPr>
          <p:cNvPr id="43" name="Abgerundetes Rechteck 42"/>
          <p:cNvSpPr/>
          <p:nvPr/>
        </p:nvSpPr>
        <p:spPr>
          <a:xfrm>
            <a:off x="864062" y="4545121"/>
            <a:ext cx="7178644" cy="1728192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lang="en-GB" sz="1400" b="1" dirty="0"/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07E8E146-EA83-483C-86B3-DDC74A7683E3}"/>
              </a:ext>
            </a:extLst>
          </p:cNvPr>
          <p:cNvGrpSpPr/>
          <p:nvPr/>
        </p:nvGrpSpPr>
        <p:grpSpPr>
          <a:xfrm>
            <a:off x="1979712" y="5545055"/>
            <a:ext cx="4577062" cy="656250"/>
            <a:chOff x="3399175" y="5545055"/>
            <a:chExt cx="4577062" cy="656250"/>
          </a:xfrm>
        </p:grpSpPr>
        <p:sp>
          <p:nvSpPr>
            <p:cNvPr id="3" name="Ellipse 2"/>
            <p:cNvSpPr/>
            <p:nvPr/>
          </p:nvSpPr>
          <p:spPr>
            <a:xfrm>
              <a:off x="6587970" y="55450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5" name="Ellipse 114"/>
            <p:cNvSpPr/>
            <p:nvPr/>
          </p:nvSpPr>
          <p:spPr>
            <a:xfrm>
              <a:off x="6809180" y="55450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6" name="Ellipse 115"/>
            <p:cNvSpPr/>
            <p:nvPr/>
          </p:nvSpPr>
          <p:spPr>
            <a:xfrm>
              <a:off x="7030390" y="55450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7" name="Ellipse 116"/>
            <p:cNvSpPr/>
            <p:nvPr/>
          </p:nvSpPr>
          <p:spPr>
            <a:xfrm>
              <a:off x="7251599" y="55450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8" name="Ellipse 117"/>
            <p:cNvSpPr/>
            <p:nvPr/>
          </p:nvSpPr>
          <p:spPr>
            <a:xfrm>
              <a:off x="7472809" y="55450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9" name="Ellipse 118"/>
            <p:cNvSpPr/>
            <p:nvPr/>
          </p:nvSpPr>
          <p:spPr>
            <a:xfrm>
              <a:off x="7694019" y="55450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0" name="Ellipse 119"/>
            <p:cNvSpPr/>
            <p:nvPr/>
          </p:nvSpPr>
          <p:spPr>
            <a:xfrm>
              <a:off x="6646859" y="56974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1" name="Ellipse 120"/>
            <p:cNvSpPr/>
            <p:nvPr/>
          </p:nvSpPr>
          <p:spPr>
            <a:xfrm>
              <a:off x="6868068" y="56974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2" name="Ellipse 121"/>
            <p:cNvSpPr/>
            <p:nvPr/>
          </p:nvSpPr>
          <p:spPr>
            <a:xfrm>
              <a:off x="7089278" y="56974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3" name="Ellipse 122"/>
            <p:cNvSpPr/>
            <p:nvPr/>
          </p:nvSpPr>
          <p:spPr>
            <a:xfrm>
              <a:off x="7310488" y="56974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4" name="Ellipse 123"/>
            <p:cNvSpPr/>
            <p:nvPr/>
          </p:nvSpPr>
          <p:spPr>
            <a:xfrm>
              <a:off x="7531698" y="56974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5" name="Ellipse 124"/>
            <p:cNvSpPr/>
            <p:nvPr/>
          </p:nvSpPr>
          <p:spPr>
            <a:xfrm>
              <a:off x="7752908" y="56974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6" name="Ellipse 125"/>
            <p:cNvSpPr/>
            <p:nvPr/>
          </p:nvSpPr>
          <p:spPr>
            <a:xfrm>
              <a:off x="6571096" y="58498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7" name="Ellipse 126"/>
            <p:cNvSpPr/>
            <p:nvPr/>
          </p:nvSpPr>
          <p:spPr>
            <a:xfrm>
              <a:off x="6792306" y="58498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8" name="Ellipse 127"/>
            <p:cNvSpPr/>
            <p:nvPr/>
          </p:nvSpPr>
          <p:spPr>
            <a:xfrm>
              <a:off x="7013516" y="58498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9" name="Ellipse 128"/>
            <p:cNvSpPr/>
            <p:nvPr/>
          </p:nvSpPr>
          <p:spPr>
            <a:xfrm>
              <a:off x="7234726" y="58498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0" name="Ellipse 129"/>
            <p:cNvSpPr/>
            <p:nvPr/>
          </p:nvSpPr>
          <p:spPr>
            <a:xfrm>
              <a:off x="7455935" y="58498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1" name="Ellipse 130"/>
            <p:cNvSpPr/>
            <p:nvPr/>
          </p:nvSpPr>
          <p:spPr>
            <a:xfrm>
              <a:off x="7677145" y="58498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2" name="Ellipse 131"/>
            <p:cNvSpPr/>
            <p:nvPr/>
          </p:nvSpPr>
          <p:spPr>
            <a:xfrm>
              <a:off x="6704034" y="60022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3" name="Ellipse 132"/>
            <p:cNvSpPr/>
            <p:nvPr/>
          </p:nvSpPr>
          <p:spPr>
            <a:xfrm>
              <a:off x="6925244" y="60022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4" name="Ellipse 133"/>
            <p:cNvSpPr/>
            <p:nvPr/>
          </p:nvSpPr>
          <p:spPr>
            <a:xfrm>
              <a:off x="7146454" y="60022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5" name="Ellipse 134"/>
            <p:cNvSpPr/>
            <p:nvPr/>
          </p:nvSpPr>
          <p:spPr>
            <a:xfrm>
              <a:off x="7367663" y="60022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6" name="Ellipse 135"/>
            <p:cNvSpPr/>
            <p:nvPr/>
          </p:nvSpPr>
          <p:spPr>
            <a:xfrm>
              <a:off x="7588873" y="60022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7" name="Ellipse 136"/>
            <p:cNvSpPr/>
            <p:nvPr/>
          </p:nvSpPr>
          <p:spPr>
            <a:xfrm>
              <a:off x="7810083" y="60022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8" name="Ellipse 137"/>
            <p:cNvSpPr/>
            <p:nvPr/>
          </p:nvSpPr>
          <p:spPr>
            <a:xfrm>
              <a:off x="5002009" y="55545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9" name="Ellipse 138"/>
            <p:cNvSpPr/>
            <p:nvPr/>
          </p:nvSpPr>
          <p:spPr>
            <a:xfrm>
              <a:off x="5223219" y="55545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0" name="Ellipse 139"/>
            <p:cNvSpPr/>
            <p:nvPr/>
          </p:nvSpPr>
          <p:spPr>
            <a:xfrm>
              <a:off x="5444429" y="55545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1" name="Ellipse 140"/>
            <p:cNvSpPr/>
            <p:nvPr/>
          </p:nvSpPr>
          <p:spPr>
            <a:xfrm>
              <a:off x="5665639" y="55545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2" name="Ellipse 141"/>
            <p:cNvSpPr/>
            <p:nvPr/>
          </p:nvSpPr>
          <p:spPr>
            <a:xfrm>
              <a:off x="5886849" y="55545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3" name="Ellipse 142"/>
            <p:cNvSpPr/>
            <p:nvPr/>
          </p:nvSpPr>
          <p:spPr>
            <a:xfrm>
              <a:off x="6108059" y="55545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4" name="Ellipse 143"/>
            <p:cNvSpPr/>
            <p:nvPr/>
          </p:nvSpPr>
          <p:spPr>
            <a:xfrm>
              <a:off x="5060898" y="57069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5" name="Ellipse 144"/>
            <p:cNvSpPr/>
            <p:nvPr/>
          </p:nvSpPr>
          <p:spPr>
            <a:xfrm>
              <a:off x="5282108" y="57069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6" name="Ellipse 145"/>
            <p:cNvSpPr/>
            <p:nvPr/>
          </p:nvSpPr>
          <p:spPr>
            <a:xfrm>
              <a:off x="5503318" y="57069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7" name="Ellipse 146"/>
            <p:cNvSpPr/>
            <p:nvPr/>
          </p:nvSpPr>
          <p:spPr>
            <a:xfrm>
              <a:off x="5724528" y="57069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8" name="Ellipse 147"/>
            <p:cNvSpPr/>
            <p:nvPr/>
          </p:nvSpPr>
          <p:spPr>
            <a:xfrm>
              <a:off x="5945737" y="57069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9" name="Ellipse 148"/>
            <p:cNvSpPr/>
            <p:nvPr/>
          </p:nvSpPr>
          <p:spPr>
            <a:xfrm>
              <a:off x="6166947" y="57069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0" name="Ellipse 149"/>
            <p:cNvSpPr/>
            <p:nvPr/>
          </p:nvSpPr>
          <p:spPr>
            <a:xfrm>
              <a:off x="4985136" y="58593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1" name="Ellipse 150"/>
            <p:cNvSpPr/>
            <p:nvPr/>
          </p:nvSpPr>
          <p:spPr>
            <a:xfrm>
              <a:off x="5206345" y="58593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2" name="Ellipse 151"/>
            <p:cNvSpPr/>
            <p:nvPr/>
          </p:nvSpPr>
          <p:spPr>
            <a:xfrm>
              <a:off x="5427555" y="58593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3" name="Ellipse 152"/>
            <p:cNvSpPr/>
            <p:nvPr/>
          </p:nvSpPr>
          <p:spPr>
            <a:xfrm>
              <a:off x="5648765" y="58593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4" name="Ellipse 153"/>
            <p:cNvSpPr/>
            <p:nvPr/>
          </p:nvSpPr>
          <p:spPr>
            <a:xfrm>
              <a:off x="5869975" y="58593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5" name="Ellipse 154"/>
            <p:cNvSpPr/>
            <p:nvPr/>
          </p:nvSpPr>
          <p:spPr>
            <a:xfrm>
              <a:off x="6091185" y="58593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6" name="Ellipse 155"/>
            <p:cNvSpPr/>
            <p:nvPr/>
          </p:nvSpPr>
          <p:spPr>
            <a:xfrm>
              <a:off x="5118073" y="60117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7" name="Ellipse 156"/>
            <p:cNvSpPr/>
            <p:nvPr/>
          </p:nvSpPr>
          <p:spPr>
            <a:xfrm>
              <a:off x="5339283" y="60117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8" name="Ellipse 157"/>
            <p:cNvSpPr/>
            <p:nvPr/>
          </p:nvSpPr>
          <p:spPr>
            <a:xfrm>
              <a:off x="5560493" y="60117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9" name="Ellipse 158"/>
            <p:cNvSpPr/>
            <p:nvPr/>
          </p:nvSpPr>
          <p:spPr>
            <a:xfrm>
              <a:off x="5781703" y="60117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0" name="Ellipse 159"/>
            <p:cNvSpPr/>
            <p:nvPr/>
          </p:nvSpPr>
          <p:spPr>
            <a:xfrm>
              <a:off x="6002913" y="60117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1" name="Ellipse 160"/>
            <p:cNvSpPr/>
            <p:nvPr/>
          </p:nvSpPr>
          <p:spPr>
            <a:xfrm>
              <a:off x="6224123" y="60117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2" name="Ellipse 161"/>
            <p:cNvSpPr/>
            <p:nvPr/>
          </p:nvSpPr>
          <p:spPr>
            <a:xfrm>
              <a:off x="3416049" y="55641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3" name="Ellipse 162"/>
            <p:cNvSpPr/>
            <p:nvPr/>
          </p:nvSpPr>
          <p:spPr>
            <a:xfrm>
              <a:off x="3637259" y="55641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4" name="Ellipse 163"/>
            <p:cNvSpPr/>
            <p:nvPr/>
          </p:nvSpPr>
          <p:spPr>
            <a:xfrm>
              <a:off x="3858469" y="55641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5" name="Ellipse 164"/>
            <p:cNvSpPr/>
            <p:nvPr/>
          </p:nvSpPr>
          <p:spPr>
            <a:xfrm>
              <a:off x="4079678" y="55641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6" name="Ellipse 165"/>
            <p:cNvSpPr/>
            <p:nvPr/>
          </p:nvSpPr>
          <p:spPr>
            <a:xfrm>
              <a:off x="4300888" y="55641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7" name="Ellipse 166"/>
            <p:cNvSpPr/>
            <p:nvPr/>
          </p:nvSpPr>
          <p:spPr>
            <a:xfrm>
              <a:off x="4522098" y="55641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8" name="Ellipse 167"/>
            <p:cNvSpPr/>
            <p:nvPr/>
          </p:nvSpPr>
          <p:spPr>
            <a:xfrm>
              <a:off x="3474937" y="57165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9" name="Ellipse 168"/>
            <p:cNvSpPr/>
            <p:nvPr/>
          </p:nvSpPr>
          <p:spPr>
            <a:xfrm>
              <a:off x="3696147" y="57165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0" name="Ellipse 169"/>
            <p:cNvSpPr/>
            <p:nvPr/>
          </p:nvSpPr>
          <p:spPr>
            <a:xfrm>
              <a:off x="3917357" y="57165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1" name="Ellipse 170"/>
            <p:cNvSpPr/>
            <p:nvPr/>
          </p:nvSpPr>
          <p:spPr>
            <a:xfrm>
              <a:off x="4138567" y="57165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2" name="Ellipse 171"/>
            <p:cNvSpPr/>
            <p:nvPr/>
          </p:nvSpPr>
          <p:spPr>
            <a:xfrm>
              <a:off x="4359777" y="57165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3" name="Ellipse 172"/>
            <p:cNvSpPr/>
            <p:nvPr/>
          </p:nvSpPr>
          <p:spPr>
            <a:xfrm>
              <a:off x="4580987" y="57165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4" name="Ellipse 173"/>
            <p:cNvSpPr/>
            <p:nvPr/>
          </p:nvSpPr>
          <p:spPr>
            <a:xfrm>
              <a:off x="3399175" y="58689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5" name="Ellipse 174"/>
            <p:cNvSpPr/>
            <p:nvPr/>
          </p:nvSpPr>
          <p:spPr>
            <a:xfrm>
              <a:off x="3620385" y="58689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6" name="Ellipse 175"/>
            <p:cNvSpPr/>
            <p:nvPr/>
          </p:nvSpPr>
          <p:spPr>
            <a:xfrm>
              <a:off x="3841595" y="58689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7" name="Ellipse 176"/>
            <p:cNvSpPr/>
            <p:nvPr/>
          </p:nvSpPr>
          <p:spPr>
            <a:xfrm>
              <a:off x="4062805" y="58689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8" name="Ellipse 177"/>
            <p:cNvSpPr/>
            <p:nvPr/>
          </p:nvSpPr>
          <p:spPr>
            <a:xfrm>
              <a:off x="4284014" y="58689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9" name="Ellipse 178"/>
            <p:cNvSpPr/>
            <p:nvPr/>
          </p:nvSpPr>
          <p:spPr>
            <a:xfrm>
              <a:off x="4505224" y="58689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0" name="Ellipse 179"/>
            <p:cNvSpPr/>
            <p:nvPr/>
          </p:nvSpPr>
          <p:spPr>
            <a:xfrm>
              <a:off x="3532113" y="60213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1" name="Ellipse 180"/>
            <p:cNvSpPr/>
            <p:nvPr/>
          </p:nvSpPr>
          <p:spPr>
            <a:xfrm>
              <a:off x="3753323" y="60213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2" name="Ellipse 181"/>
            <p:cNvSpPr/>
            <p:nvPr/>
          </p:nvSpPr>
          <p:spPr>
            <a:xfrm>
              <a:off x="3974533" y="60213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3" name="Ellipse 182"/>
            <p:cNvSpPr/>
            <p:nvPr/>
          </p:nvSpPr>
          <p:spPr>
            <a:xfrm>
              <a:off x="4195742" y="60213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4" name="Ellipse 183"/>
            <p:cNvSpPr/>
            <p:nvPr/>
          </p:nvSpPr>
          <p:spPr>
            <a:xfrm>
              <a:off x="4416952" y="60213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5" name="Ellipse 184"/>
            <p:cNvSpPr/>
            <p:nvPr/>
          </p:nvSpPr>
          <p:spPr>
            <a:xfrm>
              <a:off x="4638162" y="60213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96" name="Slide Number Placeholder 19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A39F-551D-4A34-9FB1-903C1B515546}" type="slidenum">
              <a:rPr lang="de-DE" smtClean="0"/>
              <a:pPr/>
              <a:t>7</a:t>
            </a:fld>
            <a:endParaRPr lang="de-DE"/>
          </a:p>
        </p:txBody>
      </p:sp>
      <p:grpSp>
        <p:nvGrpSpPr>
          <p:cNvPr id="206" name="Group 186"/>
          <p:cNvGrpSpPr/>
          <p:nvPr/>
        </p:nvGrpSpPr>
        <p:grpSpPr>
          <a:xfrm>
            <a:off x="664655" y="2982296"/>
            <a:ext cx="1821630" cy="1202785"/>
            <a:chOff x="783271" y="2946295"/>
            <a:chExt cx="1821630" cy="1202785"/>
          </a:xfrm>
        </p:grpSpPr>
        <p:sp>
          <p:nvSpPr>
            <p:cNvPr id="207" name="Rechteck 206"/>
            <p:cNvSpPr>
              <a:spLocks noChangeAspect="1"/>
            </p:cNvSpPr>
            <p:nvPr/>
          </p:nvSpPr>
          <p:spPr>
            <a:xfrm>
              <a:off x="2209984" y="3235053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6" name="Rechteck 245"/>
            <p:cNvSpPr>
              <a:spLocks noChangeAspect="1"/>
            </p:cNvSpPr>
            <p:nvPr/>
          </p:nvSpPr>
          <p:spPr>
            <a:xfrm>
              <a:off x="1622924" y="3379381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8" name="Rechteck 247"/>
            <p:cNvSpPr>
              <a:spLocks noChangeAspect="1"/>
            </p:cNvSpPr>
            <p:nvPr/>
          </p:nvSpPr>
          <p:spPr>
            <a:xfrm>
              <a:off x="1074395" y="3307217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1" name="Rechteck 250"/>
            <p:cNvSpPr>
              <a:spLocks noChangeAspect="1"/>
            </p:cNvSpPr>
            <p:nvPr/>
          </p:nvSpPr>
          <p:spPr>
            <a:xfrm>
              <a:off x="1882253" y="3436325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2" name="Rechteck 251"/>
            <p:cNvSpPr>
              <a:spLocks noChangeAspect="1"/>
            </p:cNvSpPr>
            <p:nvPr/>
          </p:nvSpPr>
          <p:spPr>
            <a:xfrm>
              <a:off x="1212116" y="3436325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3" name="Rechteck 252"/>
            <p:cNvSpPr>
              <a:spLocks noChangeAspect="1"/>
            </p:cNvSpPr>
            <p:nvPr/>
          </p:nvSpPr>
          <p:spPr>
            <a:xfrm>
              <a:off x="1703882" y="3493269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4" name="Rechteck 253"/>
            <p:cNvSpPr>
              <a:spLocks noChangeAspect="1"/>
            </p:cNvSpPr>
            <p:nvPr/>
          </p:nvSpPr>
          <p:spPr>
            <a:xfrm>
              <a:off x="1033744" y="3493269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5" name="Rechteck 254"/>
            <p:cNvSpPr>
              <a:spLocks noChangeAspect="1"/>
            </p:cNvSpPr>
            <p:nvPr/>
          </p:nvSpPr>
          <p:spPr>
            <a:xfrm>
              <a:off x="2156727" y="3404589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6" name="Rechteck 255"/>
            <p:cNvSpPr>
              <a:spLocks noChangeAspect="1"/>
            </p:cNvSpPr>
            <p:nvPr/>
          </p:nvSpPr>
          <p:spPr>
            <a:xfrm>
              <a:off x="1381491" y="3355779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2" name="Rechteck 261"/>
            <p:cNvSpPr>
              <a:spLocks noChangeAspect="1"/>
            </p:cNvSpPr>
            <p:nvPr/>
          </p:nvSpPr>
          <p:spPr>
            <a:xfrm>
              <a:off x="1007968" y="3181697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3" name="Rechteck 262"/>
            <p:cNvSpPr>
              <a:spLocks noChangeAspect="1"/>
            </p:cNvSpPr>
            <p:nvPr/>
          </p:nvSpPr>
          <p:spPr>
            <a:xfrm>
              <a:off x="1758901" y="3104429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4" name="Rechteck 263"/>
            <p:cNvSpPr>
              <a:spLocks noChangeAspect="1"/>
            </p:cNvSpPr>
            <p:nvPr/>
          </p:nvSpPr>
          <p:spPr>
            <a:xfrm>
              <a:off x="1088763" y="3104429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5" name="Rechteck 264"/>
            <p:cNvSpPr>
              <a:spLocks noChangeAspect="1"/>
            </p:cNvSpPr>
            <p:nvPr/>
          </p:nvSpPr>
          <p:spPr>
            <a:xfrm>
              <a:off x="2176586" y="3090725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6" name="Rechteck 265"/>
            <p:cNvSpPr>
              <a:spLocks noChangeAspect="1"/>
            </p:cNvSpPr>
            <p:nvPr/>
          </p:nvSpPr>
          <p:spPr>
            <a:xfrm>
              <a:off x="1506448" y="3090725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7" name="Rechteck 266"/>
            <p:cNvSpPr>
              <a:spLocks noChangeAspect="1"/>
            </p:cNvSpPr>
            <p:nvPr/>
          </p:nvSpPr>
          <p:spPr>
            <a:xfrm>
              <a:off x="2014676" y="3158085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9" name="Rechteck 268"/>
            <p:cNvSpPr>
              <a:spLocks noChangeAspect="1"/>
            </p:cNvSpPr>
            <p:nvPr/>
          </p:nvSpPr>
          <p:spPr>
            <a:xfrm>
              <a:off x="1344539" y="3158085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0" name="Abgerundetes Rechteck 269"/>
            <p:cNvSpPr/>
            <p:nvPr/>
          </p:nvSpPr>
          <p:spPr>
            <a:xfrm>
              <a:off x="783271" y="2946295"/>
              <a:ext cx="1821630" cy="1202785"/>
            </a:xfrm>
            <a:prstGeom prst="roundRect">
              <a:avLst/>
            </a:prstGeom>
            <a:noFill/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r>
                <a:rPr lang="en-GB" sz="1400" b="1" dirty="0"/>
                <a:t>external supervising members (Prof/Dr)</a:t>
              </a:r>
            </a:p>
          </p:txBody>
        </p:sp>
      </p:grpSp>
      <p:pic>
        <p:nvPicPr>
          <p:cNvPr id="197" name="Grafik 1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125" y="2032533"/>
            <a:ext cx="1643788" cy="561253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0DE17146-63FD-4140-B6B1-762CC477A47A}"/>
              </a:ext>
            </a:extLst>
          </p:cNvPr>
          <p:cNvGrpSpPr/>
          <p:nvPr/>
        </p:nvGrpSpPr>
        <p:grpSpPr>
          <a:xfrm>
            <a:off x="3930927" y="2984205"/>
            <a:ext cx="2466664" cy="1416901"/>
            <a:chOff x="3930927" y="2984205"/>
            <a:chExt cx="2466664" cy="1416901"/>
          </a:xfrm>
        </p:grpSpPr>
        <p:sp>
          <p:nvSpPr>
            <p:cNvPr id="7" name="Rechteck 6"/>
            <p:cNvSpPr/>
            <p:nvPr/>
          </p:nvSpPr>
          <p:spPr>
            <a:xfrm>
              <a:off x="3930927" y="2984205"/>
              <a:ext cx="2284086" cy="141690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endParaRPr lang="en-GB" sz="1400" b="1" dirty="0"/>
            </a:p>
            <a:p>
              <a:pPr algn="ctr"/>
              <a:endParaRPr lang="en-GB" sz="1400" b="1" dirty="0"/>
            </a:p>
            <a:p>
              <a:r>
                <a:rPr lang="en-GB" sz="1400" b="1" dirty="0"/>
                <a:t>(</a:t>
              </a:r>
              <a:r>
                <a:rPr lang="en-GB" sz="1400" b="1" dirty="0" err="1"/>
                <a:t>StCom</a:t>
              </a:r>
              <a:r>
                <a:rPr lang="en-GB" sz="1400" b="1" dirty="0"/>
                <a:t>)</a:t>
              </a:r>
            </a:p>
            <a:p>
              <a:r>
                <a:rPr lang="en-GB" sz="1400" b="1" dirty="0"/>
                <a:t>Steering Committee</a:t>
              </a:r>
            </a:p>
          </p:txBody>
        </p:sp>
        <p:sp>
          <p:nvSpPr>
            <p:cNvPr id="42" name="Rechteck 41"/>
            <p:cNvSpPr/>
            <p:nvPr/>
          </p:nvSpPr>
          <p:spPr>
            <a:xfrm>
              <a:off x="5039017" y="3226161"/>
              <a:ext cx="265846" cy="2879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i="1" dirty="0"/>
                <a:t>2</a:t>
              </a:r>
            </a:p>
          </p:txBody>
        </p:sp>
        <p:sp>
          <p:nvSpPr>
            <p:cNvPr id="202" name="Rechteck 201"/>
            <p:cNvSpPr/>
            <p:nvPr/>
          </p:nvSpPr>
          <p:spPr>
            <a:xfrm>
              <a:off x="4546805" y="3442141"/>
              <a:ext cx="265846" cy="28799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i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04" name="Rechteck 203"/>
            <p:cNvSpPr/>
            <p:nvPr/>
          </p:nvSpPr>
          <p:spPr>
            <a:xfrm>
              <a:off x="4028695" y="3082165"/>
              <a:ext cx="265846" cy="28799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i="1" dirty="0"/>
                <a:t>2</a:t>
              </a:r>
            </a:p>
          </p:txBody>
        </p:sp>
        <p:sp>
          <p:nvSpPr>
            <p:cNvPr id="55" name="Regelmäßiges Fünfeck 54"/>
            <p:cNvSpPr/>
            <p:nvPr/>
          </p:nvSpPr>
          <p:spPr>
            <a:xfrm>
              <a:off x="6015308" y="3501008"/>
              <a:ext cx="382283" cy="390373"/>
            </a:xfrm>
            <a:prstGeom prst="pentag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coord</a:t>
              </a:r>
              <a:endParaRPr lang="en-GB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8" name="Gleichschenkliges Dreieck 307"/>
            <p:cNvSpPr/>
            <p:nvPr/>
          </p:nvSpPr>
          <p:spPr>
            <a:xfrm>
              <a:off x="5680093" y="3116444"/>
              <a:ext cx="394384" cy="365322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i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8350D462-6D82-4E5B-A864-EC77E7ECAF77}"/>
              </a:ext>
            </a:extLst>
          </p:cNvPr>
          <p:cNvSpPr txBox="1"/>
          <p:nvPr/>
        </p:nvSpPr>
        <p:spPr>
          <a:xfrm>
            <a:off x="6433365" y="4754330"/>
            <a:ext cx="160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/>
              <a:t>doctoral candidate members, </a:t>
            </a:r>
          </a:p>
          <a:p>
            <a:pPr algn="r"/>
            <a:r>
              <a:rPr lang="en-GB" sz="1400" b="1" dirty="0"/>
              <a:t>jointly called</a:t>
            </a:r>
          </a:p>
          <a:p>
            <a:pPr algn="r"/>
            <a:r>
              <a:rPr lang="en-GB" sz="1400" b="1" dirty="0"/>
              <a:t>“Doctoral Assembly”</a:t>
            </a:r>
          </a:p>
          <a:p>
            <a:endParaRPr lang="de-DE" sz="1400" dirty="0"/>
          </a:p>
        </p:txBody>
      </p:sp>
      <p:sp>
        <p:nvSpPr>
          <p:cNvPr id="205" name="Sprechblase: rechteckig mit abgerundeten Ecken 204">
            <a:extLst>
              <a:ext uri="{FF2B5EF4-FFF2-40B4-BE49-F238E27FC236}">
                <a16:creationId xmlns:a16="http://schemas.microsoft.com/office/drawing/2014/main" id="{8B5ADEFA-33E1-4E7C-B903-BCDF7A26333B}"/>
              </a:ext>
            </a:extLst>
          </p:cNvPr>
          <p:cNvSpPr/>
          <p:nvPr/>
        </p:nvSpPr>
        <p:spPr>
          <a:xfrm rot="4778356">
            <a:off x="6655058" y="2366314"/>
            <a:ext cx="1470376" cy="1724611"/>
          </a:xfrm>
          <a:prstGeom prst="wedgeRoundRect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200" i="1" dirty="0"/>
              <a:t>The members of the GSGS Steering Committee (and a deputy for each position) are elected at the annual General Assembly. </a:t>
            </a:r>
            <a:endParaRPr lang="de-DE" sz="1200" i="1" dirty="0"/>
          </a:p>
        </p:txBody>
      </p:sp>
      <p:sp>
        <p:nvSpPr>
          <p:cNvPr id="249" name="Ellipse 248">
            <a:extLst>
              <a:ext uri="{FF2B5EF4-FFF2-40B4-BE49-F238E27FC236}">
                <a16:creationId xmlns:a16="http://schemas.microsoft.com/office/drawing/2014/main" id="{346FE1C8-8458-4B4A-BE64-3C25DC62D8D8}"/>
              </a:ext>
            </a:extLst>
          </p:cNvPr>
          <p:cNvSpPr>
            <a:spLocks/>
          </p:cNvSpPr>
          <p:nvPr/>
        </p:nvSpPr>
        <p:spPr>
          <a:xfrm>
            <a:off x="5638637" y="3717032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i="1" dirty="0"/>
              <a:t>1</a:t>
            </a:r>
          </a:p>
        </p:txBody>
      </p:sp>
      <p:sp>
        <p:nvSpPr>
          <p:cNvPr id="257" name="Ellipse 256">
            <a:extLst>
              <a:ext uri="{FF2B5EF4-FFF2-40B4-BE49-F238E27FC236}">
                <a16:creationId xmlns:a16="http://schemas.microsoft.com/office/drawing/2014/main" id="{A967724E-6678-4CD6-8414-E52264D43CB7}"/>
              </a:ext>
            </a:extLst>
          </p:cNvPr>
          <p:cNvSpPr/>
          <p:nvPr/>
        </p:nvSpPr>
        <p:spPr>
          <a:xfrm>
            <a:off x="5220104" y="3861080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i="1" dirty="0"/>
              <a:t>2</a:t>
            </a:r>
          </a:p>
        </p:txBody>
      </p:sp>
      <p:cxnSp>
        <p:nvCxnSpPr>
          <p:cNvPr id="192" name="Gerade Verbindung 191"/>
          <p:cNvCxnSpPr>
            <a:cxnSpLocks/>
            <a:endCxn id="249" idx="4"/>
          </p:cNvCxnSpPr>
          <p:nvPr/>
        </p:nvCxnSpPr>
        <p:spPr>
          <a:xfrm flipH="1" flipV="1">
            <a:off x="5746637" y="3933032"/>
            <a:ext cx="590558" cy="103365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3" name="Gerade Verbindung 192"/>
          <p:cNvCxnSpPr>
            <a:cxnSpLocks/>
            <a:endCxn id="257" idx="5"/>
          </p:cNvCxnSpPr>
          <p:nvPr/>
        </p:nvCxnSpPr>
        <p:spPr>
          <a:xfrm flipH="1" flipV="1">
            <a:off x="5465927" y="4106903"/>
            <a:ext cx="848780" cy="126631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58" name="Group 257"/>
          <p:cNvGrpSpPr/>
          <p:nvPr/>
        </p:nvGrpSpPr>
        <p:grpSpPr>
          <a:xfrm>
            <a:off x="3332671" y="2352793"/>
            <a:ext cx="1839269" cy="1089348"/>
            <a:chOff x="3332671" y="2352793"/>
            <a:chExt cx="1839269" cy="1089348"/>
          </a:xfrm>
        </p:grpSpPr>
        <p:cxnSp>
          <p:nvCxnSpPr>
            <p:cNvPr id="309" name="Gerade Verbindung 308"/>
            <p:cNvCxnSpPr>
              <a:cxnSpLocks/>
              <a:stCxn id="204" idx="0"/>
              <a:endCxn id="228" idx="2"/>
            </p:cNvCxnSpPr>
            <p:nvPr/>
          </p:nvCxnSpPr>
          <p:spPr>
            <a:xfrm flipH="1" flipV="1">
              <a:off x="3332671" y="2599297"/>
              <a:ext cx="828947" cy="48286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4" name="Gerade Verbindung 313"/>
            <p:cNvCxnSpPr>
              <a:cxnSpLocks/>
              <a:stCxn id="202" idx="0"/>
              <a:endCxn id="242" idx="2"/>
            </p:cNvCxnSpPr>
            <p:nvPr/>
          </p:nvCxnSpPr>
          <p:spPr>
            <a:xfrm flipH="1" flipV="1">
              <a:off x="3860758" y="2352793"/>
              <a:ext cx="818970" cy="1089348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1" name="Gerade Verbindung 320"/>
            <p:cNvCxnSpPr>
              <a:cxnSpLocks/>
              <a:stCxn id="42" idx="0"/>
              <a:endCxn id="229" idx="2"/>
            </p:cNvCxnSpPr>
            <p:nvPr/>
          </p:nvCxnSpPr>
          <p:spPr>
            <a:xfrm flipH="1" flipV="1">
              <a:off x="4634025" y="2453673"/>
              <a:ext cx="537915" cy="772488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4" name="Gerade Verbindung 303"/>
          <p:cNvCxnSpPr>
            <a:cxnSpLocks/>
            <a:stCxn id="308" idx="0"/>
          </p:cNvCxnSpPr>
          <p:nvPr/>
        </p:nvCxnSpPr>
        <p:spPr>
          <a:xfrm flipV="1">
            <a:off x="5877286" y="1844823"/>
            <a:ext cx="175728" cy="127162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1" name="Sprechblase: rechteckig mit abgerundeten Ecken 260">
            <a:extLst>
              <a:ext uri="{FF2B5EF4-FFF2-40B4-BE49-F238E27FC236}">
                <a16:creationId xmlns:a16="http://schemas.microsoft.com/office/drawing/2014/main" id="{7CEA7927-B20F-4AE9-81C4-6EB51BCC3B9D}"/>
              </a:ext>
            </a:extLst>
          </p:cNvPr>
          <p:cNvSpPr/>
          <p:nvPr/>
        </p:nvSpPr>
        <p:spPr>
          <a:xfrm rot="5400000" flipV="1">
            <a:off x="2946664" y="2943457"/>
            <a:ext cx="614985" cy="1535744"/>
          </a:xfrm>
          <a:prstGeom prst="wedgeRoundRect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200" i="1" dirty="0"/>
              <a:t>The numbers indicate each person’s voting weight …</a:t>
            </a:r>
            <a:endParaRPr lang="de-DE" sz="1200" i="1" dirty="0"/>
          </a:p>
        </p:txBody>
      </p:sp>
      <p:sp>
        <p:nvSpPr>
          <p:cNvPr id="268" name="Sprechblase: rechteckig mit abgerundeten Ecken 267">
            <a:extLst>
              <a:ext uri="{FF2B5EF4-FFF2-40B4-BE49-F238E27FC236}">
                <a16:creationId xmlns:a16="http://schemas.microsoft.com/office/drawing/2014/main" id="{A2DB7900-9D84-4DD0-B16E-ADA9D64B2CEE}"/>
              </a:ext>
            </a:extLst>
          </p:cNvPr>
          <p:cNvSpPr/>
          <p:nvPr/>
        </p:nvSpPr>
        <p:spPr>
          <a:xfrm rot="5400000" flipV="1">
            <a:off x="2946664" y="3586032"/>
            <a:ext cx="614985" cy="1535744"/>
          </a:xfrm>
          <a:prstGeom prst="wedgeRoundRect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200" i="1" dirty="0"/>
              <a:t>… plus their term of office (in years)</a:t>
            </a:r>
            <a:endParaRPr lang="de-DE" sz="1200" i="1" dirty="0"/>
          </a:p>
        </p:txBody>
      </p:sp>
      <p:sp>
        <p:nvSpPr>
          <p:cNvPr id="274" name="Sprechblase: rechteckig mit abgerundeten Ecken 273">
            <a:extLst>
              <a:ext uri="{FF2B5EF4-FFF2-40B4-BE49-F238E27FC236}">
                <a16:creationId xmlns:a16="http://schemas.microsoft.com/office/drawing/2014/main" id="{B1393936-45A1-41DF-B9EF-CB2E33E6B6FA}"/>
              </a:ext>
            </a:extLst>
          </p:cNvPr>
          <p:cNvSpPr/>
          <p:nvPr/>
        </p:nvSpPr>
        <p:spPr>
          <a:xfrm rot="5707882">
            <a:off x="7239563" y="3429353"/>
            <a:ext cx="760873" cy="1724611"/>
          </a:xfrm>
          <a:prstGeom prst="wedgeRoundRect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200" b="1" i="1" dirty="0">
                <a:solidFill>
                  <a:srgbClr val="FFFF00"/>
                </a:solidFill>
              </a:rPr>
              <a:t>The next General Assembly will take place on 6</a:t>
            </a:r>
            <a:r>
              <a:rPr lang="en-GB" sz="1200" b="1" i="1" baseline="30000" dirty="0">
                <a:solidFill>
                  <a:srgbClr val="FFFF00"/>
                </a:solidFill>
              </a:rPr>
              <a:t>th</a:t>
            </a:r>
            <a:r>
              <a:rPr lang="en-GB" sz="1200" b="1" i="1" dirty="0">
                <a:solidFill>
                  <a:srgbClr val="FFFF00"/>
                </a:solidFill>
              </a:rPr>
              <a:t> May, 2021</a:t>
            </a:r>
            <a:endParaRPr lang="de-DE" sz="1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8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21"/>
    </mc:Choice>
    <mc:Fallback xmlns="">
      <p:transition spd="slow" advTm="109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 animBg="1"/>
      <p:bldP spid="268" grpId="0" animBg="1"/>
      <p:bldP spid="2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Abgerundetes Rechteck 96"/>
          <p:cNvSpPr/>
          <p:nvPr/>
        </p:nvSpPr>
        <p:spPr>
          <a:xfrm>
            <a:off x="370136" y="224645"/>
            <a:ext cx="8403728" cy="640870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tabLst>
                <a:tab pos="2962275" algn="l"/>
                <a:tab pos="5738813" algn="r"/>
              </a:tabLst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Cologne</a:t>
            </a:r>
            <a:r>
              <a:rPr lang="en-GB" sz="2000" b="1" dirty="0"/>
              <a:t>     </a:t>
            </a:r>
          </a:p>
          <a:p>
            <a:pPr>
              <a:tabLst>
                <a:tab pos="2962275" algn="l"/>
                <a:tab pos="5738813" algn="r"/>
              </a:tabLst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Department of Geosciences</a:t>
            </a:r>
          </a:p>
          <a:p>
            <a:pPr>
              <a:tabLst>
                <a:tab pos="2962275" algn="l"/>
                <a:tab pos="5738813" algn="r"/>
              </a:tabLst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endParaRPr lang="en-GB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0" name="Abgerundetes Rechteck 199"/>
          <p:cNvSpPr/>
          <p:nvPr/>
        </p:nvSpPr>
        <p:spPr>
          <a:xfrm>
            <a:off x="531718" y="1683755"/>
            <a:ext cx="8098130" cy="480558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tabLst>
                <a:tab pos="2962275" algn="l"/>
                <a:tab pos="5738813" algn="r"/>
              </a:tabLst>
            </a:pPr>
            <a:endParaRPr lang="en-GB" sz="1400" b="1" dirty="0"/>
          </a:p>
          <a:p>
            <a:pPr algn="r">
              <a:tabLst>
                <a:tab pos="2962275" algn="l"/>
                <a:tab pos="5738813" algn="r"/>
              </a:tabLst>
            </a:pPr>
            <a:endParaRPr lang="en-GB" b="1" dirty="0"/>
          </a:p>
          <a:p>
            <a:pPr algn="r">
              <a:tabLst>
                <a:tab pos="2962275" algn="l"/>
                <a:tab pos="5738813" algn="r"/>
              </a:tabLst>
            </a:pPr>
            <a:endParaRPr lang="en-GB" b="1" dirty="0"/>
          </a:p>
          <a:p>
            <a:pPr algn="r">
              <a:tabLst>
                <a:tab pos="2962275" algn="l"/>
                <a:tab pos="5738813" algn="r"/>
              </a:tabLst>
            </a:pPr>
            <a:endParaRPr lang="en-GB" b="1" dirty="0"/>
          </a:p>
        </p:txBody>
      </p:sp>
      <p:sp>
        <p:nvSpPr>
          <p:cNvPr id="9" name="Rechteck 8"/>
          <p:cNvSpPr/>
          <p:nvPr/>
        </p:nvSpPr>
        <p:spPr>
          <a:xfrm>
            <a:off x="4294617" y="512674"/>
            <a:ext cx="1595077" cy="5792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/>
              <a:t>Geography</a:t>
            </a:r>
          </a:p>
        </p:txBody>
      </p:sp>
      <p:sp>
        <p:nvSpPr>
          <p:cNvPr id="194" name="Rechteck 193"/>
          <p:cNvSpPr/>
          <p:nvPr/>
        </p:nvSpPr>
        <p:spPr>
          <a:xfrm>
            <a:off x="5938759" y="296650"/>
            <a:ext cx="1871324" cy="5792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GB" sz="1400" b="1" dirty="0"/>
              <a:t>Geology &amp; Mineralogy, Crystallography</a:t>
            </a:r>
          </a:p>
        </p:txBody>
      </p:sp>
      <p:sp>
        <p:nvSpPr>
          <p:cNvPr id="195" name="Rechteck 194"/>
          <p:cNvSpPr/>
          <p:nvPr/>
        </p:nvSpPr>
        <p:spPr>
          <a:xfrm>
            <a:off x="6810778" y="933673"/>
            <a:ext cx="1595077" cy="702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400" b="1" dirty="0"/>
              <a:t>Geophysics, Meteorology</a:t>
            </a:r>
          </a:p>
        </p:txBody>
      </p:sp>
      <p:grpSp>
        <p:nvGrpSpPr>
          <p:cNvPr id="6" name="Gruppieren 7"/>
          <p:cNvGrpSpPr/>
          <p:nvPr/>
        </p:nvGrpSpPr>
        <p:grpSpPr>
          <a:xfrm>
            <a:off x="997000" y="1740864"/>
            <a:ext cx="4265461" cy="1098318"/>
            <a:chOff x="1208584" y="1704863"/>
            <a:chExt cx="4620916" cy="1098318"/>
          </a:xfrm>
        </p:grpSpPr>
        <p:sp>
          <p:nvSpPr>
            <p:cNvPr id="244" name="Abgerundetes Rechteck 243"/>
            <p:cNvSpPr/>
            <p:nvPr/>
          </p:nvSpPr>
          <p:spPr>
            <a:xfrm>
              <a:off x="1208584" y="1704863"/>
              <a:ext cx="4620916" cy="1098318"/>
            </a:xfrm>
            <a:prstGeom prst="roundRect">
              <a:avLst/>
            </a:prstGeom>
            <a:noFill/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r"/>
              <a:r>
                <a:rPr lang="en-GB" sz="1400" b="1" dirty="0"/>
                <a:t>supervising members (Prof/PD)</a:t>
              </a:r>
            </a:p>
          </p:txBody>
        </p:sp>
        <p:sp>
          <p:nvSpPr>
            <p:cNvPr id="208" name="Rechteck 207"/>
            <p:cNvSpPr>
              <a:spLocks noChangeAspect="1"/>
            </p:cNvSpPr>
            <p:nvPr/>
          </p:nvSpPr>
          <p:spPr>
            <a:xfrm>
              <a:off x="5176388" y="2249432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9" name="Rechteck 208"/>
            <p:cNvSpPr>
              <a:spLocks noChangeAspect="1"/>
            </p:cNvSpPr>
            <p:nvPr/>
          </p:nvSpPr>
          <p:spPr>
            <a:xfrm>
              <a:off x="4450406" y="2249432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0" name="Rechteck 209"/>
            <p:cNvSpPr>
              <a:spLocks noChangeAspect="1"/>
            </p:cNvSpPr>
            <p:nvPr/>
          </p:nvSpPr>
          <p:spPr>
            <a:xfrm>
              <a:off x="3724424" y="2249432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1" name="Rechteck 210"/>
            <p:cNvSpPr>
              <a:spLocks noChangeAspect="1"/>
            </p:cNvSpPr>
            <p:nvPr/>
          </p:nvSpPr>
          <p:spPr>
            <a:xfrm>
              <a:off x="5266388" y="2393760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2" name="Rechteck 211"/>
            <p:cNvSpPr>
              <a:spLocks noChangeAspect="1"/>
            </p:cNvSpPr>
            <p:nvPr/>
          </p:nvSpPr>
          <p:spPr>
            <a:xfrm>
              <a:off x="4540406" y="2393760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3" name="Rechteck 212"/>
            <p:cNvSpPr>
              <a:spLocks noChangeAspect="1"/>
            </p:cNvSpPr>
            <p:nvPr/>
          </p:nvSpPr>
          <p:spPr>
            <a:xfrm>
              <a:off x="3814424" y="2393760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4" name="Rechteck 213"/>
            <p:cNvSpPr>
              <a:spLocks noChangeAspect="1"/>
            </p:cNvSpPr>
            <p:nvPr/>
          </p:nvSpPr>
          <p:spPr>
            <a:xfrm>
              <a:off x="5398130" y="2321596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5" name="Rechteck 214"/>
            <p:cNvSpPr>
              <a:spLocks noChangeAspect="1"/>
            </p:cNvSpPr>
            <p:nvPr/>
          </p:nvSpPr>
          <p:spPr>
            <a:xfrm>
              <a:off x="4672148" y="2321596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6" name="Rechteck 215"/>
            <p:cNvSpPr>
              <a:spLocks noChangeAspect="1"/>
            </p:cNvSpPr>
            <p:nvPr/>
          </p:nvSpPr>
          <p:spPr>
            <a:xfrm>
              <a:off x="3946166" y="2321596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7" name="Rechteck 216"/>
            <p:cNvSpPr>
              <a:spLocks noChangeAspect="1"/>
            </p:cNvSpPr>
            <p:nvPr/>
          </p:nvSpPr>
          <p:spPr>
            <a:xfrm>
              <a:off x="5547328" y="2450704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8" name="Rechteck 217"/>
            <p:cNvSpPr>
              <a:spLocks noChangeAspect="1"/>
            </p:cNvSpPr>
            <p:nvPr/>
          </p:nvSpPr>
          <p:spPr>
            <a:xfrm>
              <a:off x="4821346" y="2450704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9" name="Rechteck 218"/>
            <p:cNvSpPr>
              <a:spLocks noChangeAspect="1"/>
            </p:cNvSpPr>
            <p:nvPr/>
          </p:nvSpPr>
          <p:spPr>
            <a:xfrm>
              <a:off x="4095364" y="2450704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0" name="Rechteck 219"/>
            <p:cNvSpPr>
              <a:spLocks noChangeAspect="1"/>
            </p:cNvSpPr>
            <p:nvPr/>
          </p:nvSpPr>
          <p:spPr>
            <a:xfrm>
              <a:off x="5354092" y="2507648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1" name="Rechteck 220"/>
            <p:cNvSpPr>
              <a:spLocks noChangeAspect="1"/>
            </p:cNvSpPr>
            <p:nvPr/>
          </p:nvSpPr>
          <p:spPr>
            <a:xfrm>
              <a:off x="4628110" y="2507648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2" name="Rechteck 221"/>
            <p:cNvSpPr>
              <a:spLocks noChangeAspect="1"/>
            </p:cNvSpPr>
            <p:nvPr/>
          </p:nvSpPr>
          <p:spPr>
            <a:xfrm>
              <a:off x="3902128" y="2507648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3" name="Rechteck 222"/>
            <p:cNvSpPr>
              <a:spLocks noChangeAspect="1"/>
            </p:cNvSpPr>
            <p:nvPr/>
          </p:nvSpPr>
          <p:spPr>
            <a:xfrm>
              <a:off x="5160856" y="2564592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4" name="Rechteck 223"/>
            <p:cNvSpPr>
              <a:spLocks noChangeAspect="1"/>
            </p:cNvSpPr>
            <p:nvPr/>
          </p:nvSpPr>
          <p:spPr>
            <a:xfrm>
              <a:off x="4434874" y="2564592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5" name="Rechteck 224"/>
            <p:cNvSpPr>
              <a:spLocks noChangeAspect="1"/>
            </p:cNvSpPr>
            <p:nvPr/>
          </p:nvSpPr>
          <p:spPr>
            <a:xfrm>
              <a:off x="3708892" y="2564592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6" name="Rechteck 225"/>
            <p:cNvSpPr>
              <a:spLocks noChangeAspect="1"/>
            </p:cNvSpPr>
            <p:nvPr/>
          </p:nvSpPr>
          <p:spPr>
            <a:xfrm>
              <a:off x="5118692" y="2418968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7" name="Rechteck 226"/>
            <p:cNvSpPr>
              <a:spLocks noChangeAspect="1"/>
            </p:cNvSpPr>
            <p:nvPr/>
          </p:nvSpPr>
          <p:spPr>
            <a:xfrm>
              <a:off x="4392710" y="2418968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8" name="Rechteck 227"/>
            <p:cNvSpPr>
              <a:spLocks noChangeAspect="1"/>
            </p:cNvSpPr>
            <p:nvPr/>
          </p:nvSpPr>
          <p:spPr>
            <a:xfrm>
              <a:off x="3666728" y="2418968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9" name="Rechteck 228"/>
            <p:cNvSpPr>
              <a:spLocks noChangeAspect="1"/>
            </p:cNvSpPr>
            <p:nvPr/>
          </p:nvSpPr>
          <p:spPr>
            <a:xfrm>
              <a:off x="5076528" y="2273344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0" name="Rechteck 229"/>
            <p:cNvSpPr>
              <a:spLocks noChangeAspect="1"/>
            </p:cNvSpPr>
            <p:nvPr/>
          </p:nvSpPr>
          <p:spPr>
            <a:xfrm>
              <a:off x="4350546" y="2273344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1" name="Rechteck 230"/>
            <p:cNvSpPr>
              <a:spLocks noChangeAspect="1"/>
            </p:cNvSpPr>
            <p:nvPr/>
          </p:nvSpPr>
          <p:spPr>
            <a:xfrm>
              <a:off x="3624564" y="2273344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2" name="Rechteck 231"/>
            <p:cNvSpPr>
              <a:spLocks noChangeAspect="1"/>
            </p:cNvSpPr>
            <p:nvPr/>
          </p:nvSpPr>
          <p:spPr>
            <a:xfrm>
              <a:off x="5326168" y="2196076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3" name="Rechteck 232"/>
            <p:cNvSpPr>
              <a:spLocks noChangeAspect="1"/>
            </p:cNvSpPr>
            <p:nvPr/>
          </p:nvSpPr>
          <p:spPr>
            <a:xfrm>
              <a:off x="4600186" y="2196076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4" name="Rechteck 233"/>
            <p:cNvSpPr>
              <a:spLocks noChangeAspect="1"/>
            </p:cNvSpPr>
            <p:nvPr/>
          </p:nvSpPr>
          <p:spPr>
            <a:xfrm>
              <a:off x="3874204" y="2196076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5" name="Rechteck 234"/>
            <p:cNvSpPr>
              <a:spLocks noChangeAspect="1"/>
            </p:cNvSpPr>
            <p:nvPr/>
          </p:nvSpPr>
          <p:spPr>
            <a:xfrm>
              <a:off x="5413696" y="2118808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6" name="Rechteck 235"/>
            <p:cNvSpPr>
              <a:spLocks noChangeAspect="1"/>
            </p:cNvSpPr>
            <p:nvPr/>
          </p:nvSpPr>
          <p:spPr>
            <a:xfrm>
              <a:off x="4687714" y="2118808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7" name="Rechteck 236"/>
            <p:cNvSpPr>
              <a:spLocks noChangeAspect="1"/>
            </p:cNvSpPr>
            <p:nvPr/>
          </p:nvSpPr>
          <p:spPr>
            <a:xfrm>
              <a:off x="3961732" y="2118808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8" name="Rechteck 237"/>
            <p:cNvSpPr>
              <a:spLocks noChangeAspect="1"/>
            </p:cNvSpPr>
            <p:nvPr/>
          </p:nvSpPr>
          <p:spPr>
            <a:xfrm>
              <a:off x="5140206" y="2105104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9" name="Rechteck 238"/>
            <p:cNvSpPr>
              <a:spLocks noChangeAspect="1"/>
            </p:cNvSpPr>
            <p:nvPr/>
          </p:nvSpPr>
          <p:spPr>
            <a:xfrm>
              <a:off x="4414224" y="2105104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0" name="Rechteck 239"/>
            <p:cNvSpPr>
              <a:spLocks noChangeAspect="1"/>
            </p:cNvSpPr>
            <p:nvPr/>
          </p:nvSpPr>
          <p:spPr>
            <a:xfrm>
              <a:off x="3688242" y="2105104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1" name="Rechteck 240"/>
            <p:cNvSpPr>
              <a:spLocks noChangeAspect="1"/>
            </p:cNvSpPr>
            <p:nvPr/>
          </p:nvSpPr>
          <p:spPr>
            <a:xfrm>
              <a:off x="4964804" y="2172464"/>
              <a:ext cx="144332" cy="1443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2" name="Rechteck 241"/>
            <p:cNvSpPr>
              <a:spLocks noChangeAspect="1"/>
            </p:cNvSpPr>
            <p:nvPr/>
          </p:nvSpPr>
          <p:spPr>
            <a:xfrm>
              <a:off x="4238822" y="2172464"/>
              <a:ext cx="144332" cy="14432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3" name="Rechteck 242"/>
            <p:cNvSpPr>
              <a:spLocks noChangeAspect="1"/>
            </p:cNvSpPr>
            <p:nvPr/>
          </p:nvSpPr>
          <p:spPr>
            <a:xfrm>
              <a:off x="3512840" y="2172464"/>
              <a:ext cx="144332" cy="144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5247042" y="582923"/>
            <a:ext cx="2061262" cy="1415852"/>
            <a:chOff x="5292080" y="546922"/>
            <a:chExt cx="2061262" cy="1415852"/>
          </a:xfrm>
        </p:grpSpPr>
        <p:sp>
          <p:nvSpPr>
            <p:cNvPr id="283" name="Gleichschenkliges Dreieck 282"/>
            <p:cNvSpPr/>
            <p:nvPr/>
          </p:nvSpPr>
          <p:spPr>
            <a:xfrm>
              <a:off x="7043860" y="976061"/>
              <a:ext cx="150944" cy="15979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4" name="Gleichschenkliges Dreieck 283"/>
            <p:cNvSpPr/>
            <p:nvPr/>
          </p:nvSpPr>
          <p:spPr>
            <a:xfrm>
              <a:off x="7087949" y="1208357"/>
              <a:ext cx="150944" cy="15979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7" name="Gleichschenkliges Dreieck 286"/>
            <p:cNvSpPr/>
            <p:nvPr/>
          </p:nvSpPr>
          <p:spPr>
            <a:xfrm>
              <a:off x="7064318" y="1313430"/>
              <a:ext cx="150944" cy="15979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8" name="Gleichschenkliges Dreieck 287"/>
            <p:cNvSpPr/>
            <p:nvPr/>
          </p:nvSpPr>
          <p:spPr>
            <a:xfrm>
              <a:off x="6954305" y="1177497"/>
              <a:ext cx="150944" cy="15979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9" name="Gleichschenkliges Dreieck 288"/>
            <p:cNvSpPr/>
            <p:nvPr/>
          </p:nvSpPr>
          <p:spPr>
            <a:xfrm>
              <a:off x="6376370" y="546922"/>
              <a:ext cx="150944" cy="159792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1" name="Gleichschenkliges Dreieck 290"/>
            <p:cNvSpPr/>
            <p:nvPr/>
          </p:nvSpPr>
          <p:spPr>
            <a:xfrm>
              <a:off x="6167255" y="592970"/>
              <a:ext cx="150944" cy="159792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3" name="Gleichschenkliges Dreieck 292"/>
            <p:cNvSpPr/>
            <p:nvPr/>
          </p:nvSpPr>
          <p:spPr>
            <a:xfrm>
              <a:off x="5985190" y="592970"/>
              <a:ext cx="150944" cy="159792"/>
            </a:xfrm>
            <a:prstGeom prst="triangl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5" name="Gleichschenkliges Dreieck 294"/>
            <p:cNvSpPr/>
            <p:nvPr/>
          </p:nvSpPr>
          <p:spPr>
            <a:xfrm>
              <a:off x="5721442" y="550976"/>
              <a:ext cx="150944" cy="15979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7" name="Gleichschenkliges Dreieck 296"/>
            <p:cNvSpPr/>
            <p:nvPr/>
          </p:nvSpPr>
          <p:spPr>
            <a:xfrm>
              <a:off x="5512326" y="597024"/>
              <a:ext cx="150944" cy="15979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9" name="Gleichschenkliges Dreieck 298"/>
            <p:cNvSpPr/>
            <p:nvPr/>
          </p:nvSpPr>
          <p:spPr>
            <a:xfrm>
              <a:off x="5769166" y="854998"/>
              <a:ext cx="150944" cy="15979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0" name="Gleichschenkliges Dreieck 299"/>
            <p:cNvSpPr/>
            <p:nvPr/>
          </p:nvSpPr>
          <p:spPr>
            <a:xfrm>
              <a:off x="5608203" y="795973"/>
              <a:ext cx="150944" cy="159792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7" name="Abgerundetes Rechteck 246"/>
            <p:cNvSpPr/>
            <p:nvPr/>
          </p:nvSpPr>
          <p:spPr>
            <a:xfrm>
              <a:off x="5292080" y="546922"/>
              <a:ext cx="2061262" cy="1415852"/>
            </a:xfrm>
            <a:prstGeom prst="roundRect">
              <a:avLst/>
            </a:prstGeom>
            <a:noFill/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GB" sz="1400" b="1" dirty="0"/>
                <a:t>non-professorial </a:t>
              </a:r>
            </a:p>
            <a:p>
              <a:r>
                <a:rPr lang="en-GB" sz="1400" b="1" dirty="0"/>
                <a:t>academic staff (Dr)</a:t>
              </a:r>
            </a:p>
          </p:txBody>
        </p:sp>
      </p:grpSp>
      <p:sp>
        <p:nvSpPr>
          <p:cNvPr id="43" name="Abgerundetes Rechteck 42"/>
          <p:cNvSpPr/>
          <p:nvPr/>
        </p:nvSpPr>
        <p:spPr>
          <a:xfrm>
            <a:off x="864062" y="4545121"/>
            <a:ext cx="7178644" cy="1728192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lang="en-GB" sz="1400" b="1" dirty="0"/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07E8E146-EA83-483C-86B3-DDC74A7683E3}"/>
              </a:ext>
            </a:extLst>
          </p:cNvPr>
          <p:cNvGrpSpPr/>
          <p:nvPr/>
        </p:nvGrpSpPr>
        <p:grpSpPr>
          <a:xfrm>
            <a:off x="1979712" y="5545055"/>
            <a:ext cx="4577062" cy="656250"/>
            <a:chOff x="3399175" y="5545055"/>
            <a:chExt cx="4577062" cy="656250"/>
          </a:xfrm>
        </p:grpSpPr>
        <p:sp>
          <p:nvSpPr>
            <p:cNvPr id="3" name="Ellipse 2"/>
            <p:cNvSpPr/>
            <p:nvPr/>
          </p:nvSpPr>
          <p:spPr>
            <a:xfrm>
              <a:off x="6587970" y="55450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5" name="Ellipse 114"/>
            <p:cNvSpPr/>
            <p:nvPr/>
          </p:nvSpPr>
          <p:spPr>
            <a:xfrm>
              <a:off x="6809180" y="55450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6" name="Ellipse 115"/>
            <p:cNvSpPr/>
            <p:nvPr/>
          </p:nvSpPr>
          <p:spPr>
            <a:xfrm>
              <a:off x="7030390" y="55450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7" name="Ellipse 116"/>
            <p:cNvSpPr/>
            <p:nvPr/>
          </p:nvSpPr>
          <p:spPr>
            <a:xfrm>
              <a:off x="7251599" y="55450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8" name="Ellipse 117"/>
            <p:cNvSpPr/>
            <p:nvPr/>
          </p:nvSpPr>
          <p:spPr>
            <a:xfrm>
              <a:off x="7472809" y="55450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9" name="Ellipse 118"/>
            <p:cNvSpPr/>
            <p:nvPr/>
          </p:nvSpPr>
          <p:spPr>
            <a:xfrm>
              <a:off x="7694019" y="55450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0" name="Ellipse 119"/>
            <p:cNvSpPr/>
            <p:nvPr/>
          </p:nvSpPr>
          <p:spPr>
            <a:xfrm>
              <a:off x="6646859" y="56974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1" name="Ellipse 120"/>
            <p:cNvSpPr/>
            <p:nvPr/>
          </p:nvSpPr>
          <p:spPr>
            <a:xfrm>
              <a:off x="6868068" y="56974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2" name="Ellipse 121"/>
            <p:cNvSpPr/>
            <p:nvPr/>
          </p:nvSpPr>
          <p:spPr>
            <a:xfrm>
              <a:off x="7089278" y="56974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3" name="Ellipse 122"/>
            <p:cNvSpPr/>
            <p:nvPr/>
          </p:nvSpPr>
          <p:spPr>
            <a:xfrm>
              <a:off x="7310488" y="56974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4" name="Ellipse 123"/>
            <p:cNvSpPr/>
            <p:nvPr/>
          </p:nvSpPr>
          <p:spPr>
            <a:xfrm>
              <a:off x="7531698" y="56974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5" name="Ellipse 124"/>
            <p:cNvSpPr/>
            <p:nvPr/>
          </p:nvSpPr>
          <p:spPr>
            <a:xfrm>
              <a:off x="7752908" y="56974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6" name="Ellipse 125"/>
            <p:cNvSpPr/>
            <p:nvPr/>
          </p:nvSpPr>
          <p:spPr>
            <a:xfrm>
              <a:off x="6571096" y="58498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7" name="Ellipse 126"/>
            <p:cNvSpPr/>
            <p:nvPr/>
          </p:nvSpPr>
          <p:spPr>
            <a:xfrm>
              <a:off x="6792306" y="58498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8" name="Ellipse 127"/>
            <p:cNvSpPr/>
            <p:nvPr/>
          </p:nvSpPr>
          <p:spPr>
            <a:xfrm>
              <a:off x="7013516" y="58498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9" name="Ellipse 128"/>
            <p:cNvSpPr/>
            <p:nvPr/>
          </p:nvSpPr>
          <p:spPr>
            <a:xfrm>
              <a:off x="7234726" y="58498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0" name="Ellipse 129"/>
            <p:cNvSpPr/>
            <p:nvPr/>
          </p:nvSpPr>
          <p:spPr>
            <a:xfrm>
              <a:off x="7455935" y="58498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1" name="Ellipse 130"/>
            <p:cNvSpPr/>
            <p:nvPr/>
          </p:nvSpPr>
          <p:spPr>
            <a:xfrm>
              <a:off x="7677145" y="58498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2" name="Ellipse 131"/>
            <p:cNvSpPr/>
            <p:nvPr/>
          </p:nvSpPr>
          <p:spPr>
            <a:xfrm>
              <a:off x="6704034" y="60022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3" name="Ellipse 132"/>
            <p:cNvSpPr/>
            <p:nvPr/>
          </p:nvSpPr>
          <p:spPr>
            <a:xfrm>
              <a:off x="6925244" y="60022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4" name="Ellipse 133"/>
            <p:cNvSpPr/>
            <p:nvPr/>
          </p:nvSpPr>
          <p:spPr>
            <a:xfrm>
              <a:off x="7146454" y="60022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5" name="Ellipse 134"/>
            <p:cNvSpPr/>
            <p:nvPr/>
          </p:nvSpPr>
          <p:spPr>
            <a:xfrm>
              <a:off x="7367663" y="60022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6" name="Ellipse 135"/>
            <p:cNvSpPr/>
            <p:nvPr/>
          </p:nvSpPr>
          <p:spPr>
            <a:xfrm>
              <a:off x="7588873" y="60022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7" name="Ellipse 136"/>
            <p:cNvSpPr/>
            <p:nvPr/>
          </p:nvSpPr>
          <p:spPr>
            <a:xfrm>
              <a:off x="7810083" y="6002255"/>
              <a:ext cx="166154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8" name="Ellipse 137"/>
            <p:cNvSpPr/>
            <p:nvPr/>
          </p:nvSpPr>
          <p:spPr>
            <a:xfrm>
              <a:off x="5002009" y="55545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9" name="Ellipse 138"/>
            <p:cNvSpPr/>
            <p:nvPr/>
          </p:nvSpPr>
          <p:spPr>
            <a:xfrm>
              <a:off x="5223219" y="55545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0" name="Ellipse 139"/>
            <p:cNvSpPr/>
            <p:nvPr/>
          </p:nvSpPr>
          <p:spPr>
            <a:xfrm>
              <a:off x="5444429" y="55545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1" name="Ellipse 140"/>
            <p:cNvSpPr/>
            <p:nvPr/>
          </p:nvSpPr>
          <p:spPr>
            <a:xfrm>
              <a:off x="5665639" y="55545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2" name="Ellipse 141"/>
            <p:cNvSpPr/>
            <p:nvPr/>
          </p:nvSpPr>
          <p:spPr>
            <a:xfrm>
              <a:off x="5886849" y="55545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3" name="Ellipse 142"/>
            <p:cNvSpPr/>
            <p:nvPr/>
          </p:nvSpPr>
          <p:spPr>
            <a:xfrm>
              <a:off x="6108059" y="55545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4" name="Ellipse 143"/>
            <p:cNvSpPr/>
            <p:nvPr/>
          </p:nvSpPr>
          <p:spPr>
            <a:xfrm>
              <a:off x="5060898" y="57069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5" name="Ellipse 144"/>
            <p:cNvSpPr/>
            <p:nvPr/>
          </p:nvSpPr>
          <p:spPr>
            <a:xfrm>
              <a:off x="5282108" y="57069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6" name="Ellipse 145"/>
            <p:cNvSpPr/>
            <p:nvPr/>
          </p:nvSpPr>
          <p:spPr>
            <a:xfrm>
              <a:off x="5503318" y="57069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7" name="Ellipse 146"/>
            <p:cNvSpPr/>
            <p:nvPr/>
          </p:nvSpPr>
          <p:spPr>
            <a:xfrm>
              <a:off x="5724528" y="57069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8" name="Ellipse 147"/>
            <p:cNvSpPr/>
            <p:nvPr/>
          </p:nvSpPr>
          <p:spPr>
            <a:xfrm>
              <a:off x="5945737" y="57069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9" name="Ellipse 148"/>
            <p:cNvSpPr/>
            <p:nvPr/>
          </p:nvSpPr>
          <p:spPr>
            <a:xfrm>
              <a:off x="6166947" y="57069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0" name="Ellipse 149"/>
            <p:cNvSpPr/>
            <p:nvPr/>
          </p:nvSpPr>
          <p:spPr>
            <a:xfrm>
              <a:off x="4985136" y="58593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1" name="Ellipse 150"/>
            <p:cNvSpPr/>
            <p:nvPr/>
          </p:nvSpPr>
          <p:spPr>
            <a:xfrm>
              <a:off x="5206345" y="58593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2" name="Ellipse 151"/>
            <p:cNvSpPr/>
            <p:nvPr/>
          </p:nvSpPr>
          <p:spPr>
            <a:xfrm>
              <a:off x="5427555" y="58593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3" name="Ellipse 152"/>
            <p:cNvSpPr/>
            <p:nvPr/>
          </p:nvSpPr>
          <p:spPr>
            <a:xfrm>
              <a:off x="5648765" y="58593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4" name="Ellipse 153"/>
            <p:cNvSpPr/>
            <p:nvPr/>
          </p:nvSpPr>
          <p:spPr>
            <a:xfrm>
              <a:off x="5869975" y="58593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5" name="Ellipse 154"/>
            <p:cNvSpPr/>
            <p:nvPr/>
          </p:nvSpPr>
          <p:spPr>
            <a:xfrm>
              <a:off x="6091185" y="58593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6" name="Ellipse 155"/>
            <p:cNvSpPr/>
            <p:nvPr/>
          </p:nvSpPr>
          <p:spPr>
            <a:xfrm>
              <a:off x="5118073" y="60117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7" name="Ellipse 156"/>
            <p:cNvSpPr/>
            <p:nvPr/>
          </p:nvSpPr>
          <p:spPr>
            <a:xfrm>
              <a:off x="5339283" y="60117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8" name="Ellipse 157"/>
            <p:cNvSpPr/>
            <p:nvPr/>
          </p:nvSpPr>
          <p:spPr>
            <a:xfrm>
              <a:off x="5560493" y="60117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9" name="Ellipse 158"/>
            <p:cNvSpPr/>
            <p:nvPr/>
          </p:nvSpPr>
          <p:spPr>
            <a:xfrm>
              <a:off x="5781703" y="60117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0" name="Ellipse 159"/>
            <p:cNvSpPr/>
            <p:nvPr/>
          </p:nvSpPr>
          <p:spPr>
            <a:xfrm>
              <a:off x="6002913" y="60117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1" name="Ellipse 160"/>
            <p:cNvSpPr/>
            <p:nvPr/>
          </p:nvSpPr>
          <p:spPr>
            <a:xfrm>
              <a:off x="6224123" y="6011780"/>
              <a:ext cx="166154" cy="18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2" name="Ellipse 161"/>
            <p:cNvSpPr/>
            <p:nvPr/>
          </p:nvSpPr>
          <p:spPr>
            <a:xfrm>
              <a:off x="3416049" y="55641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3" name="Ellipse 162"/>
            <p:cNvSpPr/>
            <p:nvPr/>
          </p:nvSpPr>
          <p:spPr>
            <a:xfrm>
              <a:off x="3637259" y="55641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4" name="Ellipse 163"/>
            <p:cNvSpPr/>
            <p:nvPr/>
          </p:nvSpPr>
          <p:spPr>
            <a:xfrm>
              <a:off x="3858469" y="55641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5" name="Ellipse 164"/>
            <p:cNvSpPr/>
            <p:nvPr/>
          </p:nvSpPr>
          <p:spPr>
            <a:xfrm>
              <a:off x="4079678" y="55641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6" name="Ellipse 165"/>
            <p:cNvSpPr/>
            <p:nvPr/>
          </p:nvSpPr>
          <p:spPr>
            <a:xfrm>
              <a:off x="4300888" y="55641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7" name="Ellipse 166"/>
            <p:cNvSpPr/>
            <p:nvPr/>
          </p:nvSpPr>
          <p:spPr>
            <a:xfrm>
              <a:off x="4522098" y="55641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8" name="Ellipse 167"/>
            <p:cNvSpPr/>
            <p:nvPr/>
          </p:nvSpPr>
          <p:spPr>
            <a:xfrm>
              <a:off x="3474937" y="57165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9" name="Ellipse 168"/>
            <p:cNvSpPr/>
            <p:nvPr/>
          </p:nvSpPr>
          <p:spPr>
            <a:xfrm>
              <a:off x="3696147" y="57165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0" name="Ellipse 169"/>
            <p:cNvSpPr/>
            <p:nvPr/>
          </p:nvSpPr>
          <p:spPr>
            <a:xfrm>
              <a:off x="3917357" y="57165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1" name="Ellipse 170"/>
            <p:cNvSpPr/>
            <p:nvPr/>
          </p:nvSpPr>
          <p:spPr>
            <a:xfrm>
              <a:off x="4138567" y="57165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2" name="Ellipse 171"/>
            <p:cNvSpPr/>
            <p:nvPr/>
          </p:nvSpPr>
          <p:spPr>
            <a:xfrm>
              <a:off x="4359777" y="57165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3" name="Ellipse 172"/>
            <p:cNvSpPr/>
            <p:nvPr/>
          </p:nvSpPr>
          <p:spPr>
            <a:xfrm>
              <a:off x="4580987" y="57165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4" name="Ellipse 173"/>
            <p:cNvSpPr/>
            <p:nvPr/>
          </p:nvSpPr>
          <p:spPr>
            <a:xfrm>
              <a:off x="3399175" y="58689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5" name="Ellipse 174"/>
            <p:cNvSpPr/>
            <p:nvPr/>
          </p:nvSpPr>
          <p:spPr>
            <a:xfrm>
              <a:off x="3620385" y="58689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6" name="Ellipse 175"/>
            <p:cNvSpPr/>
            <p:nvPr/>
          </p:nvSpPr>
          <p:spPr>
            <a:xfrm>
              <a:off x="3841595" y="58689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7" name="Ellipse 176"/>
            <p:cNvSpPr/>
            <p:nvPr/>
          </p:nvSpPr>
          <p:spPr>
            <a:xfrm>
              <a:off x="4062805" y="58689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8" name="Ellipse 177"/>
            <p:cNvSpPr/>
            <p:nvPr/>
          </p:nvSpPr>
          <p:spPr>
            <a:xfrm>
              <a:off x="4284014" y="58689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9" name="Ellipse 178"/>
            <p:cNvSpPr/>
            <p:nvPr/>
          </p:nvSpPr>
          <p:spPr>
            <a:xfrm>
              <a:off x="4505224" y="58689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0" name="Ellipse 179"/>
            <p:cNvSpPr/>
            <p:nvPr/>
          </p:nvSpPr>
          <p:spPr>
            <a:xfrm>
              <a:off x="3532113" y="60213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1" name="Ellipse 180"/>
            <p:cNvSpPr/>
            <p:nvPr/>
          </p:nvSpPr>
          <p:spPr>
            <a:xfrm>
              <a:off x="3753323" y="60213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2" name="Ellipse 181"/>
            <p:cNvSpPr/>
            <p:nvPr/>
          </p:nvSpPr>
          <p:spPr>
            <a:xfrm>
              <a:off x="3974533" y="60213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3" name="Ellipse 182"/>
            <p:cNvSpPr/>
            <p:nvPr/>
          </p:nvSpPr>
          <p:spPr>
            <a:xfrm>
              <a:off x="4195742" y="60213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4" name="Ellipse 183"/>
            <p:cNvSpPr/>
            <p:nvPr/>
          </p:nvSpPr>
          <p:spPr>
            <a:xfrm>
              <a:off x="4416952" y="60213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5" name="Ellipse 184"/>
            <p:cNvSpPr/>
            <p:nvPr/>
          </p:nvSpPr>
          <p:spPr>
            <a:xfrm>
              <a:off x="4638162" y="6021305"/>
              <a:ext cx="166154" cy="1800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96" name="Slide Number Placeholder 19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A39F-551D-4A34-9FB1-903C1B515546}" type="slidenum">
              <a:rPr lang="de-DE" smtClean="0"/>
              <a:pPr/>
              <a:t>8</a:t>
            </a:fld>
            <a:endParaRPr lang="de-DE"/>
          </a:p>
        </p:txBody>
      </p:sp>
      <p:grpSp>
        <p:nvGrpSpPr>
          <p:cNvPr id="206" name="Group 186"/>
          <p:cNvGrpSpPr/>
          <p:nvPr/>
        </p:nvGrpSpPr>
        <p:grpSpPr>
          <a:xfrm>
            <a:off x="664655" y="2982296"/>
            <a:ext cx="1821630" cy="1202785"/>
            <a:chOff x="783271" y="2946295"/>
            <a:chExt cx="1821630" cy="1202785"/>
          </a:xfrm>
        </p:grpSpPr>
        <p:sp>
          <p:nvSpPr>
            <p:cNvPr id="207" name="Rechteck 206"/>
            <p:cNvSpPr>
              <a:spLocks noChangeAspect="1"/>
            </p:cNvSpPr>
            <p:nvPr/>
          </p:nvSpPr>
          <p:spPr>
            <a:xfrm>
              <a:off x="2209984" y="3235053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6" name="Rechteck 245"/>
            <p:cNvSpPr>
              <a:spLocks noChangeAspect="1"/>
            </p:cNvSpPr>
            <p:nvPr/>
          </p:nvSpPr>
          <p:spPr>
            <a:xfrm>
              <a:off x="1622924" y="3379381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8" name="Rechteck 247"/>
            <p:cNvSpPr>
              <a:spLocks noChangeAspect="1"/>
            </p:cNvSpPr>
            <p:nvPr/>
          </p:nvSpPr>
          <p:spPr>
            <a:xfrm>
              <a:off x="1074395" y="3307217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1" name="Rechteck 250"/>
            <p:cNvSpPr>
              <a:spLocks noChangeAspect="1"/>
            </p:cNvSpPr>
            <p:nvPr/>
          </p:nvSpPr>
          <p:spPr>
            <a:xfrm>
              <a:off x="1882253" y="3436325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2" name="Rechteck 251"/>
            <p:cNvSpPr>
              <a:spLocks noChangeAspect="1"/>
            </p:cNvSpPr>
            <p:nvPr/>
          </p:nvSpPr>
          <p:spPr>
            <a:xfrm>
              <a:off x="1212116" y="3436325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3" name="Rechteck 252"/>
            <p:cNvSpPr>
              <a:spLocks noChangeAspect="1"/>
            </p:cNvSpPr>
            <p:nvPr/>
          </p:nvSpPr>
          <p:spPr>
            <a:xfrm>
              <a:off x="1703882" y="3493269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4" name="Rechteck 253"/>
            <p:cNvSpPr>
              <a:spLocks noChangeAspect="1"/>
            </p:cNvSpPr>
            <p:nvPr/>
          </p:nvSpPr>
          <p:spPr>
            <a:xfrm>
              <a:off x="1033744" y="3493269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5" name="Rechteck 254"/>
            <p:cNvSpPr>
              <a:spLocks noChangeAspect="1"/>
            </p:cNvSpPr>
            <p:nvPr/>
          </p:nvSpPr>
          <p:spPr>
            <a:xfrm>
              <a:off x="2156727" y="3404589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6" name="Rechteck 255"/>
            <p:cNvSpPr>
              <a:spLocks noChangeAspect="1"/>
            </p:cNvSpPr>
            <p:nvPr/>
          </p:nvSpPr>
          <p:spPr>
            <a:xfrm>
              <a:off x="1381491" y="3355779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2" name="Rechteck 261"/>
            <p:cNvSpPr>
              <a:spLocks noChangeAspect="1"/>
            </p:cNvSpPr>
            <p:nvPr/>
          </p:nvSpPr>
          <p:spPr>
            <a:xfrm>
              <a:off x="1007968" y="3181697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3" name="Rechteck 262"/>
            <p:cNvSpPr>
              <a:spLocks noChangeAspect="1"/>
            </p:cNvSpPr>
            <p:nvPr/>
          </p:nvSpPr>
          <p:spPr>
            <a:xfrm>
              <a:off x="1758901" y="3104429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4" name="Rechteck 263"/>
            <p:cNvSpPr>
              <a:spLocks noChangeAspect="1"/>
            </p:cNvSpPr>
            <p:nvPr/>
          </p:nvSpPr>
          <p:spPr>
            <a:xfrm>
              <a:off x="1088763" y="3104429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5" name="Rechteck 264"/>
            <p:cNvSpPr>
              <a:spLocks noChangeAspect="1"/>
            </p:cNvSpPr>
            <p:nvPr/>
          </p:nvSpPr>
          <p:spPr>
            <a:xfrm>
              <a:off x="2176586" y="3090725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6" name="Rechteck 265"/>
            <p:cNvSpPr>
              <a:spLocks noChangeAspect="1"/>
            </p:cNvSpPr>
            <p:nvPr/>
          </p:nvSpPr>
          <p:spPr>
            <a:xfrm>
              <a:off x="1506448" y="3090725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7" name="Rechteck 266"/>
            <p:cNvSpPr>
              <a:spLocks noChangeAspect="1"/>
            </p:cNvSpPr>
            <p:nvPr/>
          </p:nvSpPr>
          <p:spPr>
            <a:xfrm>
              <a:off x="2014676" y="3158085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9" name="Rechteck 268"/>
            <p:cNvSpPr>
              <a:spLocks noChangeAspect="1"/>
            </p:cNvSpPr>
            <p:nvPr/>
          </p:nvSpPr>
          <p:spPr>
            <a:xfrm>
              <a:off x="1344539" y="3158085"/>
              <a:ext cx="133230" cy="14432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0" name="Abgerundetes Rechteck 269"/>
            <p:cNvSpPr/>
            <p:nvPr/>
          </p:nvSpPr>
          <p:spPr>
            <a:xfrm>
              <a:off x="783271" y="2946295"/>
              <a:ext cx="1821630" cy="1202785"/>
            </a:xfrm>
            <a:prstGeom prst="roundRect">
              <a:avLst/>
            </a:prstGeom>
            <a:noFill/>
            <a:ln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r>
                <a:rPr lang="en-GB" sz="1400" b="1" dirty="0"/>
                <a:t>external supervising members (Prof/Dr)</a:t>
              </a:r>
            </a:p>
          </p:txBody>
        </p:sp>
      </p:grpSp>
      <p:pic>
        <p:nvPicPr>
          <p:cNvPr id="197" name="Grafik 1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125" y="2032533"/>
            <a:ext cx="1643788" cy="561253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0DE17146-63FD-4140-B6B1-762CC477A47A}"/>
              </a:ext>
            </a:extLst>
          </p:cNvPr>
          <p:cNvGrpSpPr/>
          <p:nvPr/>
        </p:nvGrpSpPr>
        <p:grpSpPr>
          <a:xfrm>
            <a:off x="3930927" y="2984205"/>
            <a:ext cx="2466664" cy="1416901"/>
            <a:chOff x="3930927" y="2984205"/>
            <a:chExt cx="2466664" cy="1416901"/>
          </a:xfrm>
        </p:grpSpPr>
        <p:sp>
          <p:nvSpPr>
            <p:cNvPr id="7" name="Rechteck 6"/>
            <p:cNvSpPr/>
            <p:nvPr/>
          </p:nvSpPr>
          <p:spPr>
            <a:xfrm>
              <a:off x="3930927" y="2984205"/>
              <a:ext cx="2284086" cy="141690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endParaRPr lang="en-GB" sz="1400" b="1" dirty="0"/>
            </a:p>
            <a:p>
              <a:pPr algn="ctr"/>
              <a:endParaRPr lang="en-GB" sz="1400" b="1" dirty="0"/>
            </a:p>
            <a:p>
              <a:r>
                <a:rPr lang="en-GB" sz="1400" b="1" dirty="0"/>
                <a:t>(</a:t>
              </a:r>
              <a:r>
                <a:rPr lang="en-GB" sz="1400" b="1" dirty="0" err="1"/>
                <a:t>StCom</a:t>
              </a:r>
              <a:r>
                <a:rPr lang="en-GB" sz="1400" b="1" dirty="0"/>
                <a:t>)</a:t>
              </a:r>
            </a:p>
            <a:p>
              <a:r>
                <a:rPr lang="en-GB" sz="1400" b="1" dirty="0"/>
                <a:t>Steering Committee</a:t>
              </a:r>
            </a:p>
          </p:txBody>
        </p:sp>
        <p:sp>
          <p:nvSpPr>
            <p:cNvPr id="42" name="Rechteck 41"/>
            <p:cNvSpPr/>
            <p:nvPr/>
          </p:nvSpPr>
          <p:spPr>
            <a:xfrm>
              <a:off x="5039017" y="3226161"/>
              <a:ext cx="265846" cy="2879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i="1" dirty="0"/>
                <a:t>2</a:t>
              </a:r>
            </a:p>
          </p:txBody>
        </p:sp>
        <p:sp>
          <p:nvSpPr>
            <p:cNvPr id="202" name="Rechteck 201"/>
            <p:cNvSpPr/>
            <p:nvPr/>
          </p:nvSpPr>
          <p:spPr>
            <a:xfrm>
              <a:off x="4546805" y="3442141"/>
              <a:ext cx="265846" cy="28799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i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04" name="Rechteck 203"/>
            <p:cNvSpPr/>
            <p:nvPr/>
          </p:nvSpPr>
          <p:spPr>
            <a:xfrm>
              <a:off x="4028695" y="3082165"/>
              <a:ext cx="265846" cy="28799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i="1" dirty="0"/>
                <a:t>2</a:t>
              </a:r>
            </a:p>
          </p:txBody>
        </p:sp>
        <p:sp>
          <p:nvSpPr>
            <p:cNvPr id="55" name="Regelmäßiges Fünfeck 54"/>
            <p:cNvSpPr/>
            <p:nvPr/>
          </p:nvSpPr>
          <p:spPr>
            <a:xfrm>
              <a:off x="6015308" y="3501008"/>
              <a:ext cx="382283" cy="390373"/>
            </a:xfrm>
            <a:prstGeom prst="pentag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coord</a:t>
              </a:r>
              <a:endParaRPr lang="en-GB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8" name="Gleichschenkliges Dreieck 307"/>
            <p:cNvSpPr/>
            <p:nvPr/>
          </p:nvSpPr>
          <p:spPr>
            <a:xfrm>
              <a:off x="5680093" y="3116444"/>
              <a:ext cx="394384" cy="365322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i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32" name="Textfeld 31">
            <a:extLst>
              <a:ext uri="{FF2B5EF4-FFF2-40B4-BE49-F238E27FC236}">
                <a16:creationId xmlns:a16="http://schemas.microsoft.com/office/drawing/2014/main" id="{8350D462-6D82-4E5B-A864-EC77E7ECAF77}"/>
              </a:ext>
            </a:extLst>
          </p:cNvPr>
          <p:cNvSpPr txBox="1"/>
          <p:nvPr/>
        </p:nvSpPr>
        <p:spPr>
          <a:xfrm>
            <a:off x="6433365" y="4754330"/>
            <a:ext cx="16093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/>
              <a:t>doctoral candidate members, </a:t>
            </a:r>
          </a:p>
          <a:p>
            <a:pPr algn="r"/>
            <a:r>
              <a:rPr lang="en-GB" sz="1400" b="1" dirty="0"/>
              <a:t>jointly called</a:t>
            </a:r>
          </a:p>
          <a:p>
            <a:pPr algn="r"/>
            <a:r>
              <a:rPr lang="en-GB" sz="1400" b="1" dirty="0"/>
              <a:t>“Doctoral Assembly”</a:t>
            </a:r>
          </a:p>
          <a:p>
            <a:endParaRPr lang="de-DE" sz="1400" dirty="0"/>
          </a:p>
        </p:txBody>
      </p:sp>
      <p:sp>
        <p:nvSpPr>
          <p:cNvPr id="249" name="Ellipse 248">
            <a:extLst>
              <a:ext uri="{FF2B5EF4-FFF2-40B4-BE49-F238E27FC236}">
                <a16:creationId xmlns:a16="http://schemas.microsoft.com/office/drawing/2014/main" id="{346FE1C8-8458-4B4A-BE64-3C25DC62D8D8}"/>
              </a:ext>
            </a:extLst>
          </p:cNvPr>
          <p:cNvSpPr>
            <a:spLocks/>
          </p:cNvSpPr>
          <p:nvPr/>
        </p:nvSpPr>
        <p:spPr>
          <a:xfrm>
            <a:off x="5638637" y="3717032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i="1" dirty="0"/>
              <a:t>1</a:t>
            </a:r>
          </a:p>
        </p:txBody>
      </p:sp>
      <p:sp>
        <p:nvSpPr>
          <p:cNvPr id="257" name="Ellipse 256">
            <a:extLst>
              <a:ext uri="{FF2B5EF4-FFF2-40B4-BE49-F238E27FC236}">
                <a16:creationId xmlns:a16="http://schemas.microsoft.com/office/drawing/2014/main" id="{A967724E-6678-4CD6-8414-E52264D43CB7}"/>
              </a:ext>
            </a:extLst>
          </p:cNvPr>
          <p:cNvSpPr/>
          <p:nvPr/>
        </p:nvSpPr>
        <p:spPr>
          <a:xfrm>
            <a:off x="5220104" y="3861080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i="1" dirty="0"/>
              <a:t>2</a:t>
            </a:r>
          </a:p>
        </p:txBody>
      </p:sp>
      <p:cxnSp>
        <p:nvCxnSpPr>
          <p:cNvPr id="192" name="Gerade Verbindung 191"/>
          <p:cNvCxnSpPr>
            <a:cxnSpLocks/>
            <a:endCxn id="249" idx="4"/>
          </p:cNvCxnSpPr>
          <p:nvPr/>
        </p:nvCxnSpPr>
        <p:spPr>
          <a:xfrm flipH="1" flipV="1">
            <a:off x="5746637" y="3933032"/>
            <a:ext cx="590558" cy="103365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3" name="Gerade Verbindung 192"/>
          <p:cNvCxnSpPr>
            <a:cxnSpLocks/>
            <a:endCxn id="257" idx="5"/>
          </p:cNvCxnSpPr>
          <p:nvPr/>
        </p:nvCxnSpPr>
        <p:spPr>
          <a:xfrm flipH="1" flipV="1">
            <a:off x="5465927" y="4106903"/>
            <a:ext cx="848780" cy="126631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58" name="Group 257"/>
          <p:cNvGrpSpPr/>
          <p:nvPr/>
        </p:nvGrpSpPr>
        <p:grpSpPr>
          <a:xfrm>
            <a:off x="3332671" y="2352793"/>
            <a:ext cx="1839269" cy="1089348"/>
            <a:chOff x="3332671" y="2352793"/>
            <a:chExt cx="1839269" cy="1089348"/>
          </a:xfrm>
        </p:grpSpPr>
        <p:cxnSp>
          <p:nvCxnSpPr>
            <p:cNvPr id="309" name="Gerade Verbindung 308"/>
            <p:cNvCxnSpPr>
              <a:cxnSpLocks/>
              <a:stCxn id="204" idx="0"/>
              <a:endCxn id="228" idx="2"/>
            </p:cNvCxnSpPr>
            <p:nvPr/>
          </p:nvCxnSpPr>
          <p:spPr>
            <a:xfrm flipH="1" flipV="1">
              <a:off x="3332671" y="2599297"/>
              <a:ext cx="828947" cy="482868"/>
            </a:xfrm>
            <a:prstGeom prst="line">
              <a:avLst/>
            </a:prstGeom>
            <a:ln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4" name="Gerade Verbindung 313"/>
            <p:cNvCxnSpPr>
              <a:cxnSpLocks/>
              <a:stCxn id="202" idx="0"/>
              <a:endCxn id="242" idx="2"/>
            </p:cNvCxnSpPr>
            <p:nvPr/>
          </p:nvCxnSpPr>
          <p:spPr>
            <a:xfrm flipH="1" flipV="1">
              <a:off x="3860758" y="2352793"/>
              <a:ext cx="818970" cy="1089348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1" name="Gerade Verbindung 320"/>
            <p:cNvCxnSpPr>
              <a:cxnSpLocks/>
              <a:stCxn id="42" idx="0"/>
              <a:endCxn id="229" idx="2"/>
            </p:cNvCxnSpPr>
            <p:nvPr/>
          </p:nvCxnSpPr>
          <p:spPr>
            <a:xfrm flipH="1" flipV="1">
              <a:off x="4634025" y="2453673"/>
              <a:ext cx="537915" cy="772488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4" name="Gerade Verbindung 303"/>
          <p:cNvCxnSpPr>
            <a:cxnSpLocks/>
            <a:stCxn id="308" idx="0"/>
          </p:cNvCxnSpPr>
          <p:nvPr/>
        </p:nvCxnSpPr>
        <p:spPr>
          <a:xfrm flipV="1">
            <a:off x="5877286" y="1844823"/>
            <a:ext cx="175728" cy="127162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2" name="Sprechblase: rechteckig mit abgerundeten Ecken 271">
            <a:extLst>
              <a:ext uri="{FF2B5EF4-FFF2-40B4-BE49-F238E27FC236}">
                <a16:creationId xmlns:a16="http://schemas.microsoft.com/office/drawing/2014/main" id="{D5D19535-5774-4038-AC01-E03837271A8A}"/>
              </a:ext>
            </a:extLst>
          </p:cNvPr>
          <p:cNvSpPr/>
          <p:nvPr/>
        </p:nvSpPr>
        <p:spPr>
          <a:xfrm rot="5400000" flipV="1">
            <a:off x="1233080" y="800203"/>
            <a:ext cx="1017784" cy="2008216"/>
          </a:xfrm>
          <a:prstGeom prst="wedgeRoundRect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i="1" dirty="0"/>
              <a:t>Now, let’s put some faces to these graphs</a:t>
            </a:r>
            <a:endParaRPr lang="de-DE" sz="1400" i="1" dirty="0"/>
          </a:p>
        </p:txBody>
      </p:sp>
      <p:sp>
        <p:nvSpPr>
          <p:cNvPr id="186" name="Sprechblase: rechteckig mit abgerundeten Ecken 185">
            <a:extLst>
              <a:ext uri="{FF2B5EF4-FFF2-40B4-BE49-F238E27FC236}">
                <a16:creationId xmlns:a16="http://schemas.microsoft.com/office/drawing/2014/main" id="{0B7524C7-FBE0-481E-920D-F25FC16DDE7F}"/>
              </a:ext>
            </a:extLst>
          </p:cNvPr>
          <p:cNvSpPr/>
          <p:nvPr/>
        </p:nvSpPr>
        <p:spPr>
          <a:xfrm rot="5400000" flipV="1">
            <a:off x="2098325" y="2581782"/>
            <a:ext cx="1187471" cy="1947125"/>
          </a:xfrm>
          <a:prstGeom prst="wedgeRoundRect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i="1" dirty="0"/>
              <a:t>The three professors decide who of them will be the spokesperson and a deputy for the next two years</a:t>
            </a:r>
            <a:endParaRPr lang="de-DE" sz="1400" i="1" dirty="0"/>
          </a:p>
        </p:txBody>
      </p:sp>
    </p:spTree>
    <p:extLst>
      <p:ext uri="{BB962C8B-B14F-4D97-AF65-F5344CB8AC3E}">
        <p14:creationId xmlns:p14="http://schemas.microsoft.com/office/powerpoint/2010/main" val="103918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54"/>
    </mc:Choice>
    <mc:Fallback xmlns="">
      <p:transition spd="slow" advTm="11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0" animBg="1"/>
      <p:bldP spid="1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" t="10111" r="-2374" b="6721"/>
          <a:stretch/>
        </p:blipFill>
        <p:spPr>
          <a:xfrm>
            <a:off x="2013344" y="5006737"/>
            <a:ext cx="1132553" cy="1162688"/>
          </a:xfrm>
          <a:prstGeom prst="rect">
            <a:avLst/>
          </a:prstGeom>
        </p:spPr>
      </p:pic>
      <p:pic>
        <p:nvPicPr>
          <p:cNvPr id="1028" name="Picture 4" descr="http://www.geologie.uni-koeln.de/fileadmin/_processed_/csm_Passbild_wagner_bernd_778d6ac9c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15" y="4954046"/>
            <a:ext cx="1132552" cy="152186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Slide Number Placeholder 19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2202A39F-551D-4A34-9FB1-903C1B515546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246" name="Picture 4" descr="http://www.geographie.uni-koeln.de/index.media.13876f8b40a0b2f144a3b14c85fbdf16v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41"/>
          <a:stretch/>
        </p:blipFill>
        <p:spPr bwMode="auto">
          <a:xfrm>
            <a:off x="336815" y="774721"/>
            <a:ext cx="1132553" cy="1281020"/>
          </a:xfrm>
          <a:prstGeom prst="rect">
            <a:avLst/>
          </a:prstGeom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268" name="Subtitle 2"/>
          <p:cNvSpPr txBox="1">
            <a:spLocks/>
          </p:cNvSpPr>
          <p:nvPr/>
        </p:nvSpPr>
        <p:spPr>
          <a:xfrm>
            <a:off x="336816" y="2127748"/>
            <a:ext cx="1345922" cy="420529"/>
          </a:xfrm>
          <a:prstGeom prst="rect">
            <a:avLst/>
          </a:prstGeom>
          <a:solidFill>
            <a:schemeClr val="bg1"/>
          </a:solidFill>
          <a:ln/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b="1" dirty="0">
                <a:solidFill>
                  <a:schemeClr val="tx1"/>
                </a:solidFill>
              </a:rPr>
              <a:t>Prof </a:t>
            </a:r>
            <a:r>
              <a:rPr lang="de-DE" sz="1200" b="1" dirty="0" err="1">
                <a:solidFill>
                  <a:schemeClr val="tx1"/>
                </a:solidFill>
              </a:rPr>
              <a:t>Dr</a:t>
            </a:r>
            <a:r>
              <a:rPr lang="de-DE" sz="1200" b="1" dirty="0">
                <a:solidFill>
                  <a:schemeClr val="tx1"/>
                </a:solidFill>
              </a:rPr>
              <a:t> Boris Braun</a:t>
            </a:r>
            <a:r>
              <a:rPr lang="de-DE" sz="1050" b="1" dirty="0">
                <a:solidFill>
                  <a:schemeClr val="tx1"/>
                </a:solidFill>
              </a:rPr>
              <a:t> </a:t>
            </a:r>
            <a:r>
              <a:rPr lang="de-DE" sz="900" b="1" i="1" dirty="0" err="1">
                <a:solidFill>
                  <a:schemeClr val="tx1"/>
                </a:solidFill>
              </a:rPr>
              <a:t>Spokesperson</a:t>
            </a:r>
            <a:endParaRPr lang="de-DE" sz="9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5" name="Subtitle 2"/>
          <p:cNvSpPr txBox="1">
            <a:spLocks/>
          </p:cNvSpPr>
          <p:nvPr/>
        </p:nvSpPr>
        <p:spPr>
          <a:xfrm>
            <a:off x="336815" y="4207047"/>
            <a:ext cx="1138145" cy="393484"/>
          </a:xfrm>
          <a:prstGeom prst="rect">
            <a:avLst/>
          </a:prstGeom>
          <a:solidFill>
            <a:schemeClr val="bg1"/>
          </a:solidFill>
          <a:ln/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b="1" dirty="0">
                <a:solidFill>
                  <a:schemeClr val="tx1"/>
                </a:solidFill>
              </a:rPr>
              <a:t>Prof </a:t>
            </a:r>
            <a:r>
              <a:rPr lang="de-DE" sz="1200" b="1" dirty="0" err="1">
                <a:solidFill>
                  <a:schemeClr val="tx1"/>
                </a:solidFill>
              </a:rPr>
              <a:t>Dr</a:t>
            </a:r>
            <a:r>
              <a:rPr lang="de-DE" sz="1200" b="1" dirty="0">
                <a:solidFill>
                  <a:schemeClr val="tx1"/>
                </a:solidFill>
              </a:rPr>
              <a:t> </a:t>
            </a:r>
            <a:r>
              <a:rPr lang="de-DE" sz="1200" b="1" dirty="0" err="1">
                <a:solidFill>
                  <a:schemeClr val="tx1"/>
                </a:solidFill>
              </a:rPr>
              <a:t>Roel</a:t>
            </a:r>
            <a:r>
              <a:rPr lang="de-DE" sz="1200" b="1" dirty="0">
                <a:solidFill>
                  <a:schemeClr val="tx1"/>
                </a:solidFill>
              </a:rPr>
              <a:t> </a:t>
            </a:r>
            <a:r>
              <a:rPr lang="de-DE" sz="1200" b="1" dirty="0" err="1">
                <a:solidFill>
                  <a:schemeClr val="tx1"/>
                </a:solidFill>
              </a:rPr>
              <a:t>Neggers</a:t>
            </a:r>
            <a:r>
              <a:rPr lang="de-DE" sz="1200" b="1" dirty="0">
                <a:solidFill>
                  <a:schemeClr val="tx1"/>
                </a:solidFill>
              </a:rPr>
              <a:t> </a:t>
            </a:r>
            <a:endParaRPr lang="de-DE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0" name="Subtitle 2"/>
          <p:cNvSpPr txBox="1">
            <a:spLocks/>
          </p:cNvSpPr>
          <p:nvPr/>
        </p:nvSpPr>
        <p:spPr>
          <a:xfrm>
            <a:off x="1992998" y="6211650"/>
            <a:ext cx="1398098" cy="457709"/>
          </a:xfrm>
          <a:prstGeom prst="rect">
            <a:avLst/>
          </a:prstGeom>
          <a:solidFill>
            <a:schemeClr val="bg1"/>
          </a:solidFill>
          <a:ln/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>
                <a:solidFill>
                  <a:schemeClr val="tx1"/>
                </a:solidFill>
              </a:rPr>
              <a:t>Prof </a:t>
            </a:r>
            <a:r>
              <a:rPr lang="de-DE" sz="1200" dirty="0" err="1">
                <a:solidFill>
                  <a:schemeClr val="tx1"/>
                </a:solidFill>
              </a:rPr>
              <a:t>Dr</a:t>
            </a:r>
            <a:r>
              <a:rPr lang="de-DE" sz="1200" dirty="0">
                <a:solidFill>
                  <a:schemeClr val="tx1"/>
                </a:solidFill>
              </a:rPr>
              <a:t> Patrick  Grunert (</a:t>
            </a:r>
            <a:r>
              <a:rPr lang="de-DE" sz="1200" dirty="0" err="1">
                <a:solidFill>
                  <a:schemeClr val="tx1"/>
                </a:solidFill>
              </a:rPr>
              <a:t>deputy</a:t>
            </a:r>
            <a:r>
              <a:rPr lang="de-DE" sz="1200" dirty="0">
                <a:solidFill>
                  <a:schemeClr val="tx1"/>
                </a:solidFill>
              </a:rPr>
              <a:t>)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4" name="Picture 8" descr="G:\Dokumente KB\GSGS\Logo\kb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847493"/>
            <a:ext cx="846861" cy="1203051"/>
          </a:xfrm>
          <a:prstGeom prst="rect">
            <a:avLst/>
          </a:prstGeom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45" name="Subtitle 2"/>
          <p:cNvSpPr txBox="1">
            <a:spLocks/>
          </p:cNvSpPr>
          <p:nvPr/>
        </p:nvSpPr>
        <p:spPr>
          <a:xfrm>
            <a:off x="7740268" y="2887742"/>
            <a:ext cx="1253262" cy="714597"/>
          </a:xfrm>
          <a:prstGeom prst="rect">
            <a:avLst/>
          </a:prstGeom>
          <a:solidFill>
            <a:schemeClr val="bg1"/>
          </a:solidFill>
          <a:ln/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 err="1">
                <a:solidFill>
                  <a:schemeClr val="tx1"/>
                </a:solidFill>
              </a:rPr>
              <a:t>Dr</a:t>
            </a:r>
            <a:r>
              <a:rPr lang="de-DE" sz="1200" dirty="0">
                <a:solidFill>
                  <a:schemeClr val="tx1"/>
                </a:solidFill>
              </a:rPr>
              <a:t> Karin Boessenkool 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(GSGS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</a:rPr>
              <a:t>Coordinator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4" name="AutoShape 6" descr="Bildergebnis für maxwell thiemens"/>
          <p:cNvSpPr>
            <a:spLocks noChangeAspect="1" noChangeArrowheads="1"/>
          </p:cNvSpPr>
          <p:nvPr/>
        </p:nvSpPr>
        <p:spPr bwMode="auto">
          <a:xfrm>
            <a:off x="307975" y="-258763"/>
            <a:ext cx="6953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1" name="Subtitle 2"/>
          <p:cNvSpPr txBox="1">
            <a:spLocks/>
          </p:cNvSpPr>
          <p:nvPr/>
        </p:nvSpPr>
        <p:spPr>
          <a:xfrm>
            <a:off x="336815" y="6184621"/>
            <a:ext cx="1138931" cy="457708"/>
          </a:xfrm>
          <a:prstGeom prst="rect">
            <a:avLst/>
          </a:prstGeom>
          <a:solidFill>
            <a:schemeClr val="bg1"/>
          </a:solidFill>
          <a:ln/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b="1" dirty="0">
                <a:solidFill>
                  <a:schemeClr val="tx1"/>
                </a:solidFill>
              </a:rPr>
              <a:t>Prof </a:t>
            </a:r>
            <a:r>
              <a:rPr lang="de-DE" sz="1200" b="1" dirty="0" err="1">
                <a:solidFill>
                  <a:schemeClr val="tx1"/>
                </a:solidFill>
              </a:rPr>
              <a:t>Dr</a:t>
            </a:r>
            <a:r>
              <a:rPr lang="de-DE" sz="1200" b="1" dirty="0">
                <a:solidFill>
                  <a:schemeClr val="tx1"/>
                </a:solidFill>
              </a:rPr>
              <a:t> Bernd Wagner</a:t>
            </a:r>
            <a:endParaRPr lang="de-DE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7" name="Abgerundetes Rechteck 246"/>
          <p:cNvSpPr/>
          <p:nvPr/>
        </p:nvSpPr>
        <p:spPr>
          <a:xfrm>
            <a:off x="107504" y="188640"/>
            <a:ext cx="3626353" cy="6552728"/>
          </a:xfrm>
          <a:prstGeom prst="roundRect">
            <a:avLst/>
          </a:prstGeom>
          <a:noFill/>
          <a:ln>
            <a:prstDash val="sysDot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b"/>
          <a:lstStyle/>
          <a:p>
            <a:pPr algn="r"/>
            <a:r>
              <a:rPr lang="en-GB" sz="1400" b="1" dirty="0"/>
              <a:t>Subject representatives (professors)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7"/>
          <a:srcRect b="6805"/>
          <a:stretch/>
        </p:blipFill>
        <p:spPr>
          <a:xfrm>
            <a:off x="336814" y="2858009"/>
            <a:ext cx="1132552" cy="122291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7" b="13979"/>
          <a:stretch/>
        </p:blipFill>
        <p:spPr>
          <a:xfrm>
            <a:off x="1992997" y="2858009"/>
            <a:ext cx="1132552" cy="1335979"/>
          </a:xfrm>
          <a:prstGeom prst="rect">
            <a:avLst/>
          </a:prstGeom>
        </p:spPr>
      </p:pic>
      <p:sp>
        <p:nvSpPr>
          <p:cNvPr id="273" name="Subtitle 2"/>
          <p:cNvSpPr txBox="1">
            <a:spLocks/>
          </p:cNvSpPr>
          <p:nvPr/>
        </p:nvSpPr>
        <p:spPr>
          <a:xfrm>
            <a:off x="1992998" y="4207047"/>
            <a:ext cx="1398098" cy="393484"/>
          </a:xfrm>
          <a:prstGeom prst="rect">
            <a:avLst/>
          </a:prstGeom>
          <a:solidFill>
            <a:schemeClr val="bg1"/>
          </a:solidFill>
          <a:ln/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>
                <a:solidFill>
                  <a:schemeClr val="tx1"/>
                </a:solidFill>
              </a:rPr>
              <a:t>Prof </a:t>
            </a:r>
            <a:r>
              <a:rPr lang="de-DE" sz="1200" dirty="0" err="1">
                <a:solidFill>
                  <a:schemeClr val="tx1"/>
                </a:solidFill>
              </a:rPr>
              <a:t>Dr</a:t>
            </a:r>
            <a:r>
              <a:rPr lang="de-DE" sz="1200" dirty="0">
                <a:solidFill>
                  <a:schemeClr val="tx1"/>
                </a:solidFill>
              </a:rPr>
              <a:t> Joachim Saur (</a:t>
            </a:r>
            <a:r>
              <a:rPr lang="de-DE" sz="1200" dirty="0" err="1">
                <a:solidFill>
                  <a:schemeClr val="tx1"/>
                </a:solidFill>
              </a:rPr>
              <a:t>deputy</a:t>
            </a:r>
            <a:r>
              <a:rPr lang="de-DE" sz="1200" dirty="0">
                <a:solidFill>
                  <a:schemeClr val="tx1"/>
                </a:solidFill>
              </a:rPr>
              <a:t>)</a:t>
            </a:r>
            <a:endParaRPr lang="de-D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64FA5B7C-9ED8-4EF7-8ADC-68B0C0A9AB25}"/>
              </a:ext>
            </a:extLst>
          </p:cNvPr>
          <p:cNvGrpSpPr/>
          <p:nvPr/>
        </p:nvGrpSpPr>
        <p:grpSpPr>
          <a:xfrm>
            <a:off x="3930927" y="2984205"/>
            <a:ext cx="2466664" cy="1416901"/>
            <a:chOff x="3930927" y="2984205"/>
            <a:chExt cx="2466664" cy="1416901"/>
          </a:xfrm>
        </p:grpSpPr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97A1AFBD-3959-4102-9A26-BF8483212220}"/>
                </a:ext>
              </a:extLst>
            </p:cNvPr>
            <p:cNvSpPr/>
            <p:nvPr/>
          </p:nvSpPr>
          <p:spPr>
            <a:xfrm>
              <a:off x="3930927" y="2984205"/>
              <a:ext cx="2284086" cy="141690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ctr"/>
              <a:endParaRPr lang="en-GB" sz="1400" b="1" dirty="0"/>
            </a:p>
            <a:p>
              <a:pPr algn="ctr"/>
              <a:endParaRPr lang="en-GB" sz="1400" b="1" dirty="0"/>
            </a:p>
            <a:p>
              <a:r>
                <a:rPr lang="en-GB" sz="1400" b="1" dirty="0"/>
                <a:t>(</a:t>
              </a:r>
              <a:r>
                <a:rPr lang="en-GB" sz="1400" b="1" dirty="0" err="1"/>
                <a:t>StCom</a:t>
              </a:r>
              <a:r>
                <a:rPr lang="en-GB" sz="1400" b="1" dirty="0"/>
                <a:t>)</a:t>
              </a:r>
            </a:p>
            <a:p>
              <a:r>
                <a:rPr lang="en-GB" sz="1400" b="1" dirty="0"/>
                <a:t>Steering Committee</a:t>
              </a:r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4C091581-9C36-4C7C-95CB-D573A76624E5}"/>
                </a:ext>
              </a:extLst>
            </p:cNvPr>
            <p:cNvSpPr/>
            <p:nvPr/>
          </p:nvSpPr>
          <p:spPr>
            <a:xfrm>
              <a:off x="5039017" y="3226161"/>
              <a:ext cx="265846" cy="2879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i="1" dirty="0"/>
                <a:t>2</a:t>
              </a:r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3CCB2D5C-95BF-432D-8A09-46C394F387B9}"/>
                </a:ext>
              </a:extLst>
            </p:cNvPr>
            <p:cNvSpPr/>
            <p:nvPr/>
          </p:nvSpPr>
          <p:spPr>
            <a:xfrm>
              <a:off x="4546805" y="3442141"/>
              <a:ext cx="265846" cy="28799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i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3535B67B-B5EB-4003-8F80-0072E92119D2}"/>
                </a:ext>
              </a:extLst>
            </p:cNvPr>
            <p:cNvSpPr/>
            <p:nvPr/>
          </p:nvSpPr>
          <p:spPr>
            <a:xfrm>
              <a:off x="4028695" y="3082165"/>
              <a:ext cx="265846" cy="28799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i="1" dirty="0"/>
                <a:t>2</a:t>
              </a:r>
            </a:p>
          </p:txBody>
        </p:sp>
        <p:sp>
          <p:nvSpPr>
            <p:cNvPr id="71" name="Regelmäßiges Fünfeck 54">
              <a:extLst>
                <a:ext uri="{FF2B5EF4-FFF2-40B4-BE49-F238E27FC236}">
                  <a16:creationId xmlns:a16="http://schemas.microsoft.com/office/drawing/2014/main" id="{A1EB9A21-5E48-4C1E-BC14-C9D92B02A0EF}"/>
                </a:ext>
              </a:extLst>
            </p:cNvPr>
            <p:cNvSpPr/>
            <p:nvPr/>
          </p:nvSpPr>
          <p:spPr>
            <a:xfrm>
              <a:off x="6015308" y="3501008"/>
              <a:ext cx="382283" cy="390373"/>
            </a:xfrm>
            <a:prstGeom prst="pentag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7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coord</a:t>
              </a:r>
              <a:endParaRPr lang="en-GB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2" name="Gleichschenkliges Dreieck 71">
              <a:extLst>
                <a:ext uri="{FF2B5EF4-FFF2-40B4-BE49-F238E27FC236}">
                  <a16:creationId xmlns:a16="http://schemas.microsoft.com/office/drawing/2014/main" id="{756E6F22-3C7C-43E7-A4A9-98757D38D19A}"/>
                </a:ext>
              </a:extLst>
            </p:cNvPr>
            <p:cNvSpPr/>
            <p:nvPr/>
          </p:nvSpPr>
          <p:spPr>
            <a:xfrm>
              <a:off x="5680093" y="3116444"/>
              <a:ext cx="394384" cy="365322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i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73" name="Ellipse 72">
            <a:extLst>
              <a:ext uri="{FF2B5EF4-FFF2-40B4-BE49-F238E27FC236}">
                <a16:creationId xmlns:a16="http://schemas.microsoft.com/office/drawing/2014/main" id="{B58DC837-C7C0-4B3E-80A3-2AECDE4D84DA}"/>
              </a:ext>
            </a:extLst>
          </p:cNvPr>
          <p:cNvSpPr>
            <a:spLocks/>
          </p:cNvSpPr>
          <p:nvPr/>
        </p:nvSpPr>
        <p:spPr>
          <a:xfrm>
            <a:off x="5638637" y="3717032"/>
            <a:ext cx="216000" cy="216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i="1" dirty="0"/>
              <a:t>1</a:t>
            </a:r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E8C3C635-CA76-4C18-AB0E-9EF4156BC81F}"/>
              </a:ext>
            </a:extLst>
          </p:cNvPr>
          <p:cNvSpPr/>
          <p:nvPr/>
        </p:nvSpPr>
        <p:spPr>
          <a:xfrm>
            <a:off x="5220104" y="3861080"/>
            <a:ext cx="288000" cy="288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i="1" dirty="0"/>
              <a:t>2</a:t>
            </a:r>
          </a:p>
        </p:txBody>
      </p:sp>
      <p:sp>
        <p:nvSpPr>
          <p:cNvPr id="75" name="Subtitle 2">
            <a:extLst>
              <a:ext uri="{FF2B5EF4-FFF2-40B4-BE49-F238E27FC236}">
                <a16:creationId xmlns:a16="http://schemas.microsoft.com/office/drawing/2014/main" id="{5F91C7F7-19C8-4897-A607-6E2F7D5F328A}"/>
              </a:ext>
            </a:extLst>
          </p:cNvPr>
          <p:cNvSpPr txBox="1">
            <a:spLocks/>
          </p:cNvSpPr>
          <p:nvPr/>
        </p:nvSpPr>
        <p:spPr>
          <a:xfrm>
            <a:off x="336429" y="495161"/>
            <a:ext cx="2789120" cy="269543"/>
          </a:xfrm>
          <a:prstGeom prst="rect">
            <a:avLst/>
          </a:prstGeom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600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b="1" dirty="0" err="1"/>
              <a:t>Geography</a:t>
            </a:r>
            <a:endParaRPr lang="de-DE" b="1" dirty="0"/>
          </a:p>
        </p:txBody>
      </p:sp>
      <p:sp>
        <p:nvSpPr>
          <p:cNvPr id="76" name="Subtitle 2">
            <a:extLst>
              <a:ext uri="{FF2B5EF4-FFF2-40B4-BE49-F238E27FC236}">
                <a16:creationId xmlns:a16="http://schemas.microsoft.com/office/drawing/2014/main" id="{13D1FA59-9EF7-438E-99F2-E4035C29911E}"/>
              </a:ext>
            </a:extLst>
          </p:cNvPr>
          <p:cNvSpPr txBox="1">
            <a:spLocks/>
          </p:cNvSpPr>
          <p:nvPr/>
        </p:nvSpPr>
        <p:spPr>
          <a:xfrm>
            <a:off x="336429" y="2585603"/>
            <a:ext cx="2789120" cy="269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i="1"/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b="1" i="0" dirty="0" err="1"/>
              <a:t>Geophysics</a:t>
            </a:r>
            <a:r>
              <a:rPr lang="de-DE" sz="1200" b="1" i="0" dirty="0"/>
              <a:t>, </a:t>
            </a:r>
            <a:r>
              <a:rPr lang="de-DE" sz="1200" b="1" i="0" dirty="0" err="1"/>
              <a:t>Meteorology</a:t>
            </a:r>
            <a:endParaRPr lang="de-DE" b="1" i="0" dirty="0"/>
          </a:p>
        </p:txBody>
      </p:sp>
      <p:sp>
        <p:nvSpPr>
          <p:cNvPr id="77" name="Subtitle 2">
            <a:extLst>
              <a:ext uri="{FF2B5EF4-FFF2-40B4-BE49-F238E27FC236}">
                <a16:creationId xmlns:a16="http://schemas.microsoft.com/office/drawing/2014/main" id="{17BC01FC-305F-4799-9DB5-92F21321FF95}"/>
              </a:ext>
            </a:extLst>
          </p:cNvPr>
          <p:cNvSpPr txBox="1">
            <a:spLocks/>
          </p:cNvSpPr>
          <p:nvPr/>
        </p:nvSpPr>
        <p:spPr>
          <a:xfrm>
            <a:off x="336430" y="4725472"/>
            <a:ext cx="2789120" cy="269543"/>
          </a:xfrm>
          <a:prstGeom prst="rect">
            <a:avLst/>
          </a:prstGeom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600">
                <a:solidFill>
                  <a:schemeClr val="bg1"/>
                </a:solidFill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b="1" dirty="0" err="1"/>
              <a:t>Geology</a:t>
            </a:r>
            <a:r>
              <a:rPr lang="de-DE" sz="1200" b="1" dirty="0"/>
              <a:t> &amp; </a:t>
            </a:r>
            <a:r>
              <a:rPr lang="de-DE" sz="1200" b="1" dirty="0" err="1"/>
              <a:t>Mineralogy</a:t>
            </a:r>
            <a:r>
              <a:rPr lang="de-DE" sz="1200" b="1" dirty="0"/>
              <a:t>, </a:t>
            </a:r>
            <a:r>
              <a:rPr lang="de-DE" sz="1200" b="1" dirty="0" err="1"/>
              <a:t>Crystallography</a:t>
            </a:r>
            <a:endParaRPr lang="de-DE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FAB2919-9DA1-4114-8A0B-F5C32612E219}"/>
              </a:ext>
            </a:extLst>
          </p:cNvPr>
          <p:cNvSpPr txBox="1"/>
          <p:nvPr/>
        </p:nvSpPr>
        <p:spPr>
          <a:xfrm>
            <a:off x="3857666" y="161379"/>
            <a:ext cx="4592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GSGS Steering Committee as from 6 May 2021</a:t>
            </a:r>
          </a:p>
          <a:p>
            <a:endParaRPr lang="de-DE" dirty="0"/>
          </a:p>
        </p:txBody>
      </p:sp>
      <p:pic>
        <p:nvPicPr>
          <p:cNvPr id="46" name="Picture 2" descr="http://www.geomet.uni-koeln.de/index.php?eID=tx_nawsecuredl&amp;u=0&amp;g=0&amp;t=1398435048&amp;hash=d9b92459ff73b8f009a863c63d75ac00226f64bf&amp;file=typo3temp/pics/d4609fd355.jpg">
            <a:extLst>
              <a:ext uri="{FF2B5EF4-FFF2-40B4-BE49-F238E27FC236}">
                <a16:creationId xmlns:a16="http://schemas.microsoft.com/office/drawing/2014/main" id="{39A999AD-94C3-49E4-9BB1-D095582B8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881" y="855201"/>
            <a:ext cx="1254537" cy="1329438"/>
          </a:xfrm>
          <a:prstGeom prst="rect">
            <a:avLst/>
          </a:prstGeom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50" name="Subtitle 2">
            <a:extLst>
              <a:ext uri="{FF2B5EF4-FFF2-40B4-BE49-F238E27FC236}">
                <a16:creationId xmlns:a16="http://schemas.microsoft.com/office/drawing/2014/main" id="{0715644C-36C9-4F8E-8A3A-9C76228A6BE5}"/>
              </a:ext>
            </a:extLst>
          </p:cNvPr>
          <p:cNvSpPr txBox="1">
            <a:spLocks/>
          </p:cNvSpPr>
          <p:nvPr/>
        </p:nvSpPr>
        <p:spPr>
          <a:xfrm>
            <a:off x="5952266" y="2298678"/>
            <a:ext cx="1254537" cy="351680"/>
          </a:xfrm>
          <a:prstGeom prst="rect">
            <a:avLst/>
          </a:prstGeom>
          <a:solidFill>
            <a:schemeClr val="bg1"/>
          </a:solidFill>
          <a:ln/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b="1" dirty="0" err="1">
                <a:solidFill>
                  <a:schemeClr val="tx1"/>
                </a:solidFill>
              </a:rPr>
              <a:t>Dr</a:t>
            </a:r>
            <a:r>
              <a:rPr lang="de-DE" sz="1200" b="1" dirty="0">
                <a:solidFill>
                  <a:schemeClr val="tx1"/>
                </a:solidFill>
              </a:rPr>
              <a:t> Kerstin </a:t>
            </a:r>
            <a:r>
              <a:rPr lang="de-DE" sz="1200" b="1" dirty="0" err="1">
                <a:solidFill>
                  <a:schemeClr val="tx1"/>
                </a:solidFill>
              </a:rPr>
              <a:t>Ebell</a:t>
            </a:r>
            <a:r>
              <a:rPr lang="de-DE" sz="1200" b="1" dirty="0">
                <a:solidFill>
                  <a:schemeClr val="tx1"/>
                </a:solidFill>
              </a:rPr>
              <a:t> </a:t>
            </a:r>
            <a:endParaRPr lang="de-DE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Abgerundetes Rechteck 289">
            <a:extLst>
              <a:ext uri="{FF2B5EF4-FFF2-40B4-BE49-F238E27FC236}">
                <a16:creationId xmlns:a16="http://schemas.microsoft.com/office/drawing/2014/main" id="{E882807B-C2FE-4819-8299-F35E1C5A5A67}"/>
              </a:ext>
            </a:extLst>
          </p:cNvPr>
          <p:cNvSpPr/>
          <p:nvPr/>
        </p:nvSpPr>
        <p:spPr>
          <a:xfrm>
            <a:off x="4211959" y="774720"/>
            <a:ext cx="4781571" cy="1945653"/>
          </a:xfrm>
          <a:prstGeom prst="roundRect">
            <a:avLst/>
          </a:prstGeom>
          <a:noFill/>
          <a:ln>
            <a:prstDash val="sysDot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b="1" dirty="0"/>
              <a:t>Academic staff </a:t>
            </a:r>
            <a:br>
              <a:rPr lang="en-GB" sz="1400" b="1" dirty="0"/>
            </a:br>
            <a:r>
              <a:rPr lang="en-GB" sz="1400" b="1" dirty="0"/>
              <a:t>representative</a:t>
            </a:r>
          </a:p>
        </p:txBody>
      </p:sp>
      <p:sp>
        <p:nvSpPr>
          <p:cNvPr id="54" name="Gleichschenkliges Dreieck 53">
            <a:extLst>
              <a:ext uri="{FF2B5EF4-FFF2-40B4-BE49-F238E27FC236}">
                <a16:creationId xmlns:a16="http://schemas.microsoft.com/office/drawing/2014/main" id="{2014754D-1E61-47FF-97D0-604D0595AC43}"/>
              </a:ext>
            </a:extLst>
          </p:cNvPr>
          <p:cNvSpPr/>
          <p:nvPr/>
        </p:nvSpPr>
        <p:spPr>
          <a:xfrm>
            <a:off x="4903200" y="1997200"/>
            <a:ext cx="336511" cy="35168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47" name="Grafik 46">
            <a:extLst>
              <a:ext uri="{FF2B5EF4-FFF2-40B4-BE49-F238E27FC236}">
                <a16:creationId xmlns:a16="http://schemas.microsoft.com/office/drawing/2014/main" id="{15ED4083-C845-459A-8297-E170703DAB1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4" t="19663" r="30227" b="43699"/>
          <a:stretch/>
        </p:blipFill>
        <p:spPr>
          <a:xfrm>
            <a:off x="2004408" y="774720"/>
            <a:ext cx="1123852" cy="1283884"/>
          </a:xfrm>
          <a:prstGeom prst="rect">
            <a:avLst/>
          </a:prstGeom>
        </p:spPr>
      </p:pic>
      <p:sp>
        <p:nvSpPr>
          <p:cNvPr id="55" name="Subtitle 2"/>
          <p:cNvSpPr txBox="1">
            <a:spLocks/>
          </p:cNvSpPr>
          <p:nvPr/>
        </p:nvSpPr>
        <p:spPr>
          <a:xfrm>
            <a:off x="1841121" y="2095930"/>
            <a:ext cx="1398099" cy="420529"/>
          </a:xfrm>
          <a:prstGeom prst="rect">
            <a:avLst/>
          </a:prstGeom>
          <a:noFill/>
          <a:ln w="38100"/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>
                <a:solidFill>
                  <a:schemeClr val="tx1"/>
                </a:solidFill>
              </a:rPr>
              <a:t>Prof </a:t>
            </a:r>
            <a:r>
              <a:rPr lang="de-DE" sz="1200" dirty="0" err="1">
                <a:solidFill>
                  <a:schemeClr val="tx1"/>
                </a:solidFill>
              </a:rPr>
              <a:t>Dr</a:t>
            </a:r>
            <a:r>
              <a:rPr lang="de-DE" sz="1200" dirty="0">
                <a:solidFill>
                  <a:schemeClr val="tx1"/>
                </a:solidFill>
              </a:rPr>
              <a:t> Tony Reimann (</a:t>
            </a:r>
            <a:r>
              <a:rPr lang="de-DE" sz="1200" dirty="0" err="1">
                <a:solidFill>
                  <a:schemeClr val="tx1"/>
                </a:solidFill>
              </a:rPr>
              <a:t>deputy</a:t>
            </a:r>
            <a:r>
              <a:rPr lang="de-DE" sz="12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6" name="Subtitle 2"/>
          <p:cNvSpPr txBox="1">
            <a:spLocks/>
          </p:cNvSpPr>
          <p:nvPr/>
        </p:nvSpPr>
        <p:spPr>
          <a:xfrm>
            <a:off x="7471669" y="2260259"/>
            <a:ext cx="1215132" cy="375193"/>
          </a:xfrm>
          <a:prstGeom prst="rect">
            <a:avLst/>
          </a:prstGeom>
          <a:solidFill>
            <a:schemeClr val="bg1"/>
          </a:solidFill>
          <a:ln/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 err="1">
                <a:solidFill>
                  <a:schemeClr val="tx1"/>
                </a:solidFill>
              </a:rPr>
              <a:t>Dr</a:t>
            </a:r>
            <a:r>
              <a:rPr lang="de-DE" sz="1200" dirty="0">
                <a:solidFill>
                  <a:schemeClr val="tx1"/>
                </a:solidFill>
              </a:rPr>
              <a:t> Steven </a:t>
            </a:r>
            <a:r>
              <a:rPr lang="de-DE" sz="1200" dirty="0" err="1">
                <a:solidFill>
                  <a:schemeClr val="tx1"/>
                </a:solidFill>
              </a:rPr>
              <a:t>Binnie</a:t>
            </a:r>
            <a:r>
              <a:rPr lang="de-DE" sz="1200" dirty="0">
                <a:solidFill>
                  <a:schemeClr val="tx1"/>
                </a:solidFill>
              </a:rPr>
              <a:t> (</a:t>
            </a:r>
            <a:r>
              <a:rPr lang="de-DE" sz="1200" dirty="0" err="1">
                <a:solidFill>
                  <a:schemeClr val="tx1"/>
                </a:solidFill>
              </a:rPr>
              <a:t>deputy</a:t>
            </a:r>
            <a:r>
              <a:rPr lang="de-DE" sz="12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57" name="Grafik 5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22038" y="875127"/>
            <a:ext cx="1062668" cy="1331655"/>
          </a:xfrm>
          <a:prstGeom prst="rect">
            <a:avLst/>
          </a:prstGeom>
        </p:spPr>
      </p:pic>
      <p:pic>
        <p:nvPicPr>
          <p:cNvPr id="58" name="Grafik 57"/>
          <p:cNvPicPr>
            <a:picLocks noChangeAspect="1"/>
          </p:cNvPicPr>
          <p:nvPr/>
        </p:nvPicPr>
        <p:blipFill rotWithShape="1">
          <a:blip r:embed="rId12"/>
          <a:srcRect r="7118"/>
          <a:stretch/>
        </p:blipFill>
        <p:spPr>
          <a:xfrm>
            <a:off x="5220104" y="4577750"/>
            <a:ext cx="939637" cy="1248344"/>
          </a:xfrm>
          <a:prstGeom prst="rect">
            <a:avLst/>
          </a:prstGeom>
        </p:spPr>
      </p:pic>
      <p:sp>
        <p:nvSpPr>
          <p:cNvPr id="59" name="Textfeld 58"/>
          <p:cNvSpPr txBox="1"/>
          <p:nvPr/>
        </p:nvSpPr>
        <p:spPr>
          <a:xfrm>
            <a:off x="4041644" y="5910282"/>
            <a:ext cx="1276168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de-DE" sz="1200" b="1" dirty="0"/>
              <a:t>Stephan Schlegel </a:t>
            </a:r>
            <a:r>
              <a:rPr lang="de-DE" sz="1200" dirty="0"/>
              <a:t>(Academic </a:t>
            </a:r>
            <a:r>
              <a:rPr lang="de-DE" sz="1200" dirty="0" err="1"/>
              <a:t>staff</a:t>
            </a:r>
            <a:r>
              <a:rPr lang="de-DE" sz="1200" dirty="0"/>
              <a:t>)</a:t>
            </a:r>
          </a:p>
        </p:txBody>
      </p:sp>
      <p:sp>
        <p:nvSpPr>
          <p:cNvPr id="60" name="Textfeld 59"/>
          <p:cNvSpPr txBox="1"/>
          <p:nvPr/>
        </p:nvSpPr>
        <p:spPr>
          <a:xfrm>
            <a:off x="5220104" y="5924634"/>
            <a:ext cx="1066949" cy="646331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de-DE" sz="1200" dirty="0"/>
              <a:t>Sarah Luft (</a:t>
            </a:r>
            <a:r>
              <a:rPr lang="de-DE" sz="1200" dirty="0" err="1"/>
              <a:t>Acad</a:t>
            </a:r>
            <a:r>
              <a:rPr lang="de-DE" sz="1200" dirty="0"/>
              <a:t>. </a:t>
            </a:r>
            <a:r>
              <a:rPr lang="de-DE" sz="1200" dirty="0" err="1"/>
              <a:t>staff</a:t>
            </a:r>
            <a:r>
              <a:rPr lang="de-DE" sz="1200" dirty="0"/>
              <a:t>, </a:t>
            </a:r>
            <a:r>
              <a:rPr lang="de-DE" sz="1200" dirty="0" err="1"/>
              <a:t>deputy</a:t>
            </a:r>
            <a:r>
              <a:rPr lang="de-DE" sz="1200" dirty="0"/>
              <a:t>)</a:t>
            </a:r>
          </a:p>
        </p:txBody>
      </p:sp>
      <p:pic>
        <p:nvPicPr>
          <p:cNvPr id="62" name="Grafik 6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367"/>
          <a:stretch/>
        </p:blipFill>
        <p:spPr>
          <a:xfrm>
            <a:off x="4201799" y="4584859"/>
            <a:ext cx="962911" cy="1249119"/>
          </a:xfrm>
          <a:prstGeom prst="rect">
            <a:avLst/>
          </a:prstGeom>
        </p:spPr>
      </p:pic>
      <p:sp>
        <p:nvSpPr>
          <p:cNvPr id="63" name="Abgerundetes Rechteck 289">
            <a:extLst>
              <a:ext uri="{FF2B5EF4-FFF2-40B4-BE49-F238E27FC236}">
                <a16:creationId xmlns:a16="http://schemas.microsoft.com/office/drawing/2014/main" id="{3E93CF44-1E57-4121-A22E-F7F1879ABE35}"/>
              </a:ext>
            </a:extLst>
          </p:cNvPr>
          <p:cNvSpPr/>
          <p:nvPr/>
        </p:nvSpPr>
        <p:spPr>
          <a:xfrm>
            <a:off x="4028695" y="4479214"/>
            <a:ext cx="4673369" cy="2262154"/>
          </a:xfrm>
          <a:prstGeom prst="roundRect">
            <a:avLst/>
          </a:prstGeom>
          <a:noFill/>
          <a:ln>
            <a:prstDash val="sysDot"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GB" sz="1400" b="1" dirty="0"/>
          </a:p>
          <a:p>
            <a:pPr algn="r"/>
            <a:endParaRPr lang="en-GB" sz="1400" b="1" dirty="0"/>
          </a:p>
          <a:p>
            <a:pPr algn="r"/>
            <a:endParaRPr lang="en-GB" sz="1400" b="1" dirty="0"/>
          </a:p>
          <a:p>
            <a:pPr algn="r"/>
            <a:endParaRPr lang="en-GB" sz="1400" b="1" dirty="0"/>
          </a:p>
          <a:p>
            <a:pPr algn="r"/>
            <a:endParaRPr lang="en-GB" sz="1400" b="1" dirty="0"/>
          </a:p>
          <a:p>
            <a:pPr algn="r"/>
            <a:endParaRPr lang="en-GB" sz="1400" b="1" dirty="0"/>
          </a:p>
          <a:p>
            <a:pPr algn="r"/>
            <a:endParaRPr lang="en-GB" sz="1400" b="1" dirty="0"/>
          </a:p>
          <a:p>
            <a:pPr algn="r"/>
            <a:endParaRPr lang="en-GB" sz="1400" b="1" dirty="0"/>
          </a:p>
          <a:p>
            <a:pPr algn="r"/>
            <a:r>
              <a:rPr lang="en-GB" sz="1400" b="1" dirty="0"/>
              <a:t>Doctoral  Representatives</a:t>
            </a:r>
          </a:p>
        </p:txBody>
      </p:sp>
      <p:pic>
        <p:nvPicPr>
          <p:cNvPr id="64" name="Grafik 63">
            <a:extLst>
              <a:ext uri="{FF2B5EF4-FFF2-40B4-BE49-F238E27FC236}">
                <a16:creationId xmlns:a16="http://schemas.microsoft.com/office/drawing/2014/main" id="{0593718E-19FB-4ABB-937E-9A115B41257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9" r="23598" b="33472"/>
          <a:stretch/>
        </p:blipFill>
        <p:spPr>
          <a:xfrm>
            <a:off x="6234632" y="4582545"/>
            <a:ext cx="939637" cy="1231604"/>
          </a:xfrm>
          <a:prstGeom prst="rect">
            <a:avLst/>
          </a:prstGeom>
        </p:spPr>
      </p:pic>
      <p:sp>
        <p:nvSpPr>
          <p:cNvPr id="65" name="Textfeld 64">
            <a:extLst>
              <a:ext uri="{FF2B5EF4-FFF2-40B4-BE49-F238E27FC236}">
                <a16:creationId xmlns:a16="http://schemas.microsoft.com/office/drawing/2014/main" id="{BF2B4C6C-CB3C-4D91-BAE9-36277FFE5D8B}"/>
              </a:ext>
            </a:extLst>
          </p:cNvPr>
          <p:cNvSpPr txBox="1"/>
          <p:nvPr/>
        </p:nvSpPr>
        <p:spPr>
          <a:xfrm>
            <a:off x="6082577" y="5890453"/>
            <a:ext cx="1279864" cy="46166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de-DE" sz="1200" b="1" dirty="0"/>
              <a:t>Sarah Rabe </a:t>
            </a:r>
            <a:r>
              <a:rPr lang="de-DE" sz="1200" dirty="0"/>
              <a:t>(PhD </a:t>
            </a:r>
            <a:r>
              <a:rPr lang="de-DE" sz="1200" dirty="0" err="1"/>
              <a:t>student</a:t>
            </a:r>
            <a:r>
              <a:rPr lang="de-DE" sz="1200" dirty="0"/>
              <a:t>)</a:t>
            </a:r>
          </a:p>
        </p:txBody>
      </p:sp>
      <p:sp>
        <p:nvSpPr>
          <p:cNvPr id="66" name="Subtitle 2">
            <a:extLst>
              <a:ext uri="{FF2B5EF4-FFF2-40B4-BE49-F238E27FC236}">
                <a16:creationId xmlns:a16="http://schemas.microsoft.com/office/drawing/2014/main" id="{11DC8391-BC18-4EB2-9495-1EA56D29D18E}"/>
              </a:ext>
            </a:extLst>
          </p:cNvPr>
          <p:cNvSpPr txBox="1">
            <a:spLocks/>
          </p:cNvSpPr>
          <p:nvPr/>
        </p:nvSpPr>
        <p:spPr>
          <a:xfrm>
            <a:off x="7235558" y="5878508"/>
            <a:ext cx="1507646" cy="335447"/>
          </a:xfrm>
          <a:prstGeom prst="rect">
            <a:avLst/>
          </a:prstGeom>
          <a:noFill/>
          <a:ln/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200" dirty="0">
                <a:solidFill>
                  <a:schemeClr val="tx1"/>
                </a:solidFill>
              </a:rPr>
              <a:t>Barbara Blanco (</a:t>
            </a:r>
            <a:r>
              <a:rPr lang="de-DE" sz="1200" dirty="0" err="1">
                <a:solidFill>
                  <a:schemeClr val="tx1"/>
                </a:solidFill>
              </a:rPr>
              <a:t>PhD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student</a:t>
            </a:r>
            <a:r>
              <a:rPr lang="de-DE" sz="1200" dirty="0">
                <a:solidFill>
                  <a:schemeClr val="tx1"/>
                </a:solidFill>
              </a:rPr>
              <a:t>, </a:t>
            </a:r>
            <a:r>
              <a:rPr lang="de-DE" sz="1200" dirty="0" err="1">
                <a:solidFill>
                  <a:schemeClr val="tx1"/>
                </a:solidFill>
              </a:rPr>
              <a:t>deputy</a:t>
            </a:r>
            <a:r>
              <a:rPr lang="de-DE" sz="12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78" name="Picture 2" descr="Barbara BLANCO ARRUE | PhD Student | University of Cologne, Köln | UOC |  Institute of Geophysics and Meteorology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6" r="13264"/>
          <a:stretch/>
        </p:blipFill>
        <p:spPr bwMode="auto">
          <a:xfrm>
            <a:off x="7263072" y="4584859"/>
            <a:ext cx="936104" cy="122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47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49"/>
    </mc:Choice>
    <mc:Fallback xmlns="">
      <p:transition spd="slow" advTm="10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7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1.1|1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932</Words>
  <Application>Microsoft Office PowerPoint</Application>
  <PresentationFormat>Bildschirmpräsentation (4:3)</PresentationFormat>
  <Paragraphs>241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Arial</vt:lpstr>
      <vt:lpstr>Calibri</vt:lpstr>
      <vt:lpstr>Larissa</vt:lpstr>
      <vt:lpstr>#1: The structure and governance of…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vitero</dc:creator>
  <cp:lastModifiedBy>Karin Boessenkool</cp:lastModifiedBy>
  <cp:revision>602</cp:revision>
  <cp:lastPrinted>2020-10-16T10:49:16Z</cp:lastPrinted>
  <dcterms:created xsi:type="dcterms:W3CDTF">2014-04-16T12:15:56Z</dcterms:created>
  <dcterms:modified xsi:type="dcterms:W3CDTF">2021-06-01T08:24:15Z</dcterms:modified>
</cp:coreProperties>
</file>